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</p:sldIdLst>
  <p:sldSz cy="5143500" cx="9144000"/>
  <p:notesSz cx="6858000" cy="9144000"/>
  <p:embeddedFontLst>
    <p:embeddedFont>
      <p:font typeface="Spectral"/>
      <p:regular r:id="rId46"/>
      <p:bold r:id="rId47"/>
      <p:italic r:id="rId48"/>
      <p:boldItalic r:id="rId49"/>
    </p:embeddedFont>
    <p:embeddedFont>
      <p:font typeface="Oswald"/>
      <p:regular r:id="rId50"/>
      <p:bold r:id="rId5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E1D544B3-6277-4FBF-9027-6FA0FE7B68D3}">
  <a:tblStyle styleId="{E1D544B3-6277-4FBF-9027-6FA0FE7B68D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font" Target="fonts/Spectral-regular.fntdata"/><Relationship Id="rId45" Type="http://schemas.openxmlformats.org/officeDocument/2006/relationships/slide" Target="slides/slide39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font" Target="fonts/Spectral-italic.fntdata"/><Relationship Id="rId47" Type="http://schemas.openxmlformats.org/officeDocument/2006/relationships/font" Target="fonts/Spectral-bold.fntdata"/><Relationship Id="rId49" Type="http://schemas.openxmlformats.org/officeDocument/2006/relationships/font" Target="fonts/Spectral-bold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Oswald-bold.fntdata"/><Relationship Id="rId50" Type="http://schemas.openxmlformats.org/officeDocument/2006/relationships/font" Target="fonts/Oswald-regular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fcbfdd1d0f_1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2fcbfdd1d0f_1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fcbfdd1d0f_1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2fcbfdd1d0f_1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fcbfdd1d0f_1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2fcbfdd1d0f_1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fab89ff7e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fab89ff7e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Include images, by looking at the MA see the no of stepped holes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fab89ff7eb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fab89ff7eb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Include a picture,video showing the line is oriented in different directions., skeletal diagram with points and lines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fe0081d362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2fe0081d362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fe0081d362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2fe0081d362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fab89ff7eb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2fab89ff7eb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fe0081d362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2fe0081d362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2fdccce6e8e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2fdccce6e8e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2fab89ff7eb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2fab89ff7eb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Take a pic of mini-gantry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2ffbac6cd01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2ffbac6cd01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Problems with the scheme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2fdccce6e8e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2fdccce6e8e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of xml file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2ffbac6cd01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2ffbac6cd01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2ffbac6cd01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2ffbac6cd01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2fab89ff7eb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2fab89ff7eb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72 , 73 = 72 is the retract setup, 73 is the reference point and with the old dummy points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2ffbac6cd01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2ffbac6cd01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2fab89ff7eb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2fab89ff7eb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2fe0081d362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2fe0081d362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2fab89ff7eb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2fab89ff7eb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Can the key beep if the tip touches surface.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2fdccce6e8e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2fdccce6e8e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Can the key beep if the tip touches surface.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fdccce6e8e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fdccce6e8e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2fdccce6e8e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2fdccce6e8e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Can the key beep if the tip touches surface.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2ffbac6cd01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2ffbac6cd01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Can the key beep if the tip touches surface.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2fab89ff7eb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2fab89ff7eb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2fab89ff7eb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2fab89ff7eb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306f7a8649a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306f7a8649a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306f7a8649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306f7a8649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3021918211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3021918211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306f7a8649a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306f7a8649a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306f7a8649a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306f7a8649a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2ffbac6cd01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2ffbac6cd01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fdccce6e8e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2fdccce6e8e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fcbfdd1d0f_1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2fcbfdd1d0f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fdccce6e8e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2fdccce6e8e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fcbfdd1d0f_1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2fcbfdd1d0f_1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fdccce6e8e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2fdccce6e8e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2fcbfdd1d0f_1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2fcbfdd1d0f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Get good images from ogp COMPUTEr of notches.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jpg"/><Relationship Id="rId4" Type="http://schemas.openxmlformats.org/officeDocument/2006/relationships/image" Target="../media/image18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1.png"/><Relationship Id="rId4" Type="http://schemas.openxmlformats.org/officeDocument/2006/relationships/image" Target="../media/image25.png"/><Relationship Id="rId5" Type="http://schemas.openxmlformats.org/officeDocument/2006/relationships/image" Target="../media/image13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://drive.google.com/file/d/1wGA3wPgcbVXr2zOiGsMmFLTfZ_VsfRJB/view" TargetMode="External"/><Relationship Id="rId4" Type="http://schemas.openxmlformats.org/officeDocument/2006/relationships/image" Target="../media/image24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jpg"/><Relationship Id="rId4" Type="http://schemas.openxmlformats.org/officeDocument/2006/relationships/image" Target="../media/image9.jpg"/><Relationship Id="rId5" Type="http://schemas.openxmlformats.org/officeDocument/2006/relationships/image" Target="../media/image34.png"/><Relationship Id="rId6" Type="http://schemas.openxmlformats.org/officeDocument/2006/relationships/image" Target="../media/image17.jpg"/><Relationship Id="rId7" Type="http://schemas.openxmlformats.org/officeDocument/2006/relationships/image" Target="../media/image11.jpg"/><Relationship Id="rId8" Type="http://schemas.openxmlformats.org/officeDocument/2006/relationships/image" Target="../media/image10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7.png"/><Relationship Id="rId4" Type="http://schemas.openxmlformats.org/officeDocument/2006/relationships/image" Target="../media/image3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9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jpg"/><Relationship Id="rId4" Type="http://schemas.openxmlformats.org/officeDocument/2006/relationships/image" Target="../media/image8.png"/><Relationship Id="rId5" Type="http://schemas.openxmlformats.org/officeDocument/2006/relationships/image" Target="../media/image14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2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1.png"/><Relationship Id="rId4" Type="http://schemas.openxmlformats.org/officeDocument/2006/relationships/image" Target="../media/image25.png"/><Relationship Id="rId5" Type="http://schemas.openxmlformats.org/officeDocument/2006/relationships/image" Target="../media/image13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0.jpg"/><Relationship Id="rId4" Type="http://schemas.openxmlformats.org/officeDocument/2006/relationships/image" Target="../media/image29.jp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8.jp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jpg"/><Relationship Id="rId4" Type="http://schemas.openxmlformats.org/officeDocument/2006/relationships/image" Target="../media/image4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Relationship Id="rId4" Type="http://schemas.openxmlformats.org/officeDocument/2006/relationships/image" Target="../media/image12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jpg"/><Relationship Id="rId4" Type="http://schemas.openxmlformats.org/officeDocument/2006/relationships/image" Target="../media/image5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hyperlink" Target="http://drive.google.com/file/d/1hTJVokIOl3YNyZHIoPg9po18UYITk2Vk/view" TargetMode="External"/><Relationship Id="rId4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jpg"/><Relationship Id="rId4" Type="http://schemas.openxmlformats.org/officeDocument/2006/relationships/image" Target="../media/image13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247808" y="78152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B5394"/>
                </a:solidFill>
                <a:latin typeface="Spectral"/>
                <a:ea typeface="Spectral"/>
                <a:cs typeface="Spectral"/>
                <a:sym typeface="Spectral"/>
              </a:rPr>
              <a:t>Encapsulation Update</a:t>
            </a:r>
            <a:endParaRPr>
              <a:solidFill>
                <a:srgbClr val="0B5394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389275" y="416525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Aleesha KT</a:t>
            </a:r>
            <a:endParaRPr sz="20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135475" y="4749900"/>
            <a:ext cx="2869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480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CMU MAC</a:t>
            </a:r>
            <a:r>
              <a:rPr b="1" i="1" lang="en" sz="1480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Meeting,  16/ 9 / 2024</a:t>
            </a:r>
            <a:endParaRPr b="1" i="1" sz="148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10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9650" y="121250"/>
            <a:ext cx="6096000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150" y="779275"/>
            <a:ext cx="4420777" cy="3818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3"/>
          <p:cNvPicPr preferRelativeResize="0"/>
          <p:nvPr/>
        </p:nvPicPr>
        <p:blipFill rotWithShape="1">
          <a:blip r:embed="rId4">
            <a:alphaModFix/>
          </a:blip>
          <a:srcRect b="35081" l="33439" r="0" t="0"/>
          <a:stretch/>
        </p:blipFill>
        <p:spPr>
          <a:xfrm>
            <a:off x="4889050" y="779275"/>
            <a:ext cx="3842514" cy="3584950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3"/>
          <p:cNvSpPr/>
          <p:nvPr/>
        </p:nvSpPr>
        <p:spPr>
          <a:xfrm>
            <a:off x="3195350" y="4188900"/>
            <a:ext cx="358800" cy="408900"/>
          </a:xfrm>
          <a:prstGeom prst="ellipse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23"/>
          <p:cNvSpPr/>
          <p:nvPr/>
        </p:nvSpPr>
        <p:spPr>
          <a:xfrm>
            <a:off x="4123675" y="2252950"/>
            <a:ext cx="358800" cy="408900"/>
          </a:xfrm>
          <a:prstGeom prst="ellipse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23"/>
          <p:cNvSpPr/>
          <p:nvPr/>
        </p:nvSpPr>
        <p:spPr>
          <a:xfrm>
            <a:off x="3116375" y="837675"/>
            <a:ext cx="358800" cy="408900"/>
          </a:xfrm>
          <a:prstGeom prst="ellipse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23"/>
          <p:cNvSpPr/>
          <p:nvPr/>
        </p:nvSpPr>
        <p:spPr>
          <a:xfrm>
            <a:off x="1049525" y="872500"/>
            <a:ext cx="358800" cy="408900"/>
          </a:xfrm>
          <a:prstGeom prst="ellipse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23"/>
          <p:cNvSpPr/>
          <p:nvPr/>
        </p:nvSpPr>
        <p:spPr>
          <a:xfrm>
            <a:off x="1176875" y="4245300"/>
            <a:ext cx="358800" cy="408900"/>
          </a:xfrm>
          <a:prstGeom prst="ellipse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23"/>
          <p:cNvSpPr/>
          <p:nvPr/>
        </p:nvSpPr>
        <p:spPr>
          <a:xfrm>
            <a:off x="119550" y="2317225"/>
            <a:ext cx="358800" cy="408900"/>
          </a:xfrm>
          <a:prstGeom prst="ellipse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23"/>
          <p:cNvSpPr txBox="1"/>
          <p:nvPr/>
        </p:nvSpPr>
        <p:spPr>
          <a:xfrm>
            <a:off x="141825" y="141825"/>
            <a:ext cx="3796200" cy="45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BACKSIDE NOTCHES (6)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9025" y="213050"/>
            <a:ext cx="5021426" cy="3766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5"/>
          <p:cNvSpPr txBox="1"/>
          <p:nvPr>
            <p:ph idx="1" type="body"/>
          </p:nvPr>
        </p:nvSpPr>
        <p:spPr>
          <a:xfrm>
            <a:off x="246025" y="8635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4 PROGRAMS each for 200 μm and 300 </a:t>
            </a:r>
            <a:r>
              <a:rPr lang="en">
                <a:solidFill>
                  <a:schemeClr val="dk1"/>
                </a:solidFill>
              </a:rPr>
              <a:t>μm , CF baseplate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Frontside stepped holes [FSH]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Frontside notches [FN] (6)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Backside notches [BN] (6) 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Frontside [FS]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Inconsistent performance. Requires modifying the program any time a user tries to encapsulate a module , especially the notches</a:t>
            </a:r>
            <a:endParaRPr>
              <a:solidFill>
                <a:schemeClr val="dk1"/>
              </a:solidFill>
            </a:endParaRPr>
          </a:p>
          <a:p>
            <a:pPr indent="0" lvl="0" marL="9144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25"/>
          <p:cNvSpPr txBox="1"/>
          <p:nvPr/>
        </p:nvSpPr>
        <p:spPr>
          <a:xfrm>
            <a:off x="453575" y="63900"/>
            <a:ext cx="7334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0B5394"/>
                </a:solidFill>
                <a:latin typeface="Oswald"/>
                <a:ea typeface="Oswald"/>
                <a:cs typeface="Oswald"/>
                <a:sym typeface="Oswald"/>
              </a:rPr>
              <a:t>STATUS</a:t>
            </a:r>
            <a:endParaRPr b="1" sz="2800">
              <a:solidFill>
                <a:srgbClr val="0B5394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174" name="Google Shape;174;p25"/>
          <p:cNvCxnSpPr/>
          <p:nvPr/>
        </p:nvCxnSpPr>
        <p:spPr>
          <a:xfrm flipH="1" rot="10800000">
            <a:off x="246025" y="617225"/>
            <a:ext cx="8408400" cy="264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6"/>
          <p:cNvSpPr txBox="1"/>
          <p:nvPr/>
        </p:nvSpPr>
        <p:spPr>
          <a:xfrm>
            <a:off x="453575" y="0"/>
            <a:ext cx="7334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0B5394"/>
                </a:solidFill>
                <a:latin typeface="Oswald"/>
                <a:ea typeface="Oswald"/>
                <a:cs typeface="Oswald"/>
                <a:sym typeface="Oswald"/>
              </a:rPr>
              <a:t>ENCAPSULATION OF NOTCHES</a:t>
            </a:r>
            <a:endParaRPr b="1" sz="2800">
              <a:solidFill>
                <a:srgbClr val="0B5394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180" name="Google Shape;180;p26"/>
          <p:cNvCxnSpPr/>
          <p:nvPr/>
        </p:nvCxnSpPr>
        <p:spPr>
          <a:xfrm flipH="1" rot="10800000">
            <a:off x="246025" y="553325"/>
            <a:ext cx="8408400" cy="264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1" name="Google Shape;181;p26"/>
          <p:cNvSpPr txBox="1"/>
          <p:nvPr/>
        </p:nvSpPr>
        <p:spPr>
          <a:xfrm>
            <a:off x="348450" y="1427100"/>
            <a:ext cx="4475400" cy="294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Narrow</a:t>
            </a:r>
            <a:r>
              <a:rPr lang="en" sz="1800">
                <a:solidFill>
                  <a:schemeClr val="dk1"/>
                </a:solidFill>
              </a:rPr>
              <a:t> diameter of the notches makes them sensitive to the XY displacement. If the module's orientation differs from the program design orientation, the syringe tip may be misaligned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Risk of improper coverage.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redo encapsulation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82" name="Google Shape;182;p26"/>
          <p:cNvSpPr txBox="1"/>
          <p:nvPr/>
        </p:nvSpPr>
        <p:spPr>
          <a:xfrm>
            <a:off x="618125" y="724525"/>
            <a:ext cx="8242500" cy="3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</a:rPr>
              <a:t>PROPER DISPENSE OF GLUE OVER THE NOTCHES IS HIT &amp; A MISS</a:t>
            </a:r>
            <a:endParaRPr sz="1800">
              <a:solidFill>
                <a:srgbClr val="FF0000"/>
              </a:solidFill>
            </a:endParaRPr>
          </a:p>
        </p:txBody>
      </p:sp>
      <p:pic>
        <p:nvPicPr>
          <p:cNvPr id="183" name="Google Shape;183;p26"/>
          <p:cNvPicPr preferRelativeResize="0"/>
          <p:nvPr/>
        </p:nvPicPr>
        <p:blipFill rotWithShape="1">
          <a:blip r:embed="rId3">
            <a:alphaModFix/>
          </a:blip>
          <a:srcRect b="36419" l="36135" r="35931" t="21272"/>
          <a:stretch/>
        </p:blipFill>
        <p:spPr>
          <a:xfrm>
            <a:off x="5643325" y="1427100"/>
            <a:ext cx="2792023" cy="2393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7"/>
          <p:cNvSpPr txBox="1"/>
          <p:nvPr>
            <p:ph type="title"/>
          </p:nvPr>
        </p:nvSpPr>
        <p:spPr>
          <a:xfrm>
            <a:off x="194600" y="4480350"/>
            <a:ext cx="1300800" cy="45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LD V3</a:t>
            </a:r>
            <a:endParaRPr/>
          </a:p>
        </p:txBody>
      </p:sp>
      <p:grpSp>
        <p:nvGrpSpPr>
          <p:cNvPr id="189" name="Google Shape;189;p27"/>
          <p:cNvGrpSpPr/>
          <p:nvPr/>
        </p:nvGrpSpPr>
        <p:grpSpPr>
          <a:xfrm>
            <a:off x="409695" y="1065150"/>
            <a:ext cx="3768860" cy="3312803"/>
            <a:chOff x="226911" y="112650"/>
            <a:chExt cx="4494764" cy="3789526"/>
          </a:xfrm>
        </p:grpSpPr>
        <p:pic>
          <p:nvPicPr>
            <p:cNvPr id="190" name="Google Shape;190;p2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26911" y="112650"/>
              <a:ext cx="4281225" cy="37895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1" name="Google Shape;191;p27"/>
            <p:cNvSpPr/>
            <p:nvPr/>
          </p:nvSpPr>
          <p:spPr>
            <a:xfrm>
              <a:off x="4168475" y="1710400"/>
              <a:ext cx="553200" cy="456300"/>
            </a:xfrm>
            <a:prstGeom prst="rect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2" name="Google Shape;192;p27"/>
          <p:cNvSpPr txBox="1"/>
          <p:nvPr/>
        </p:nvSpPr>
        <p:spPr>
          <a:xfrm>
            <a:off x="453575" y="0"/>
            <a:ext cx="7334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0B5394"/>
                </a:solidFill>
                <a:latin typeface="Oswald"/>
                <a:ea typeface="Oswald"/>
                <a:cs typeface="Oswald"/>
                <a:sym typeface="Oswald"/>
              </a:rPr>
              <a:t>GLUE PATTERN</a:t>
            </a:r>
            <a:endParaRPr b="1" sz="2800">
              <a:solidFill>
                <a:srgbClr val="0B5394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193" name="Google Shape;193;p27"/>
          <p:cNvCxnSpPr/>
          <p:nvPr/>
        </p:nvCxnSpPr>
        <p:spPr>
          <a:xfrm flipH="1" rot="10800000">
            <a:off x="246025" y="553325"/>
            <a:ext cx="8408400" cy="264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94" name="Google Shape;194;p27"/>
          <p:cNvGrpSpPr/>
          <p:nvPr/>
        </p:nvGrpSpPr>
        <p:grpSpPr>
          <a:xfrm>
            <a:off x="4792701" y="1065152"/>
            <a:ext cx="1833327" cy="3312803"/>
            <a:chOff x="5469264" y="915352"/>
            <a:chExt cx="1833327" cy="3312803"/>
          </a:xfrm>
        </p:grpSpPr>
        <p:grpSp>
          <p:nvGrpSpPr>
            <p:cNvPr id="195" name="Google Shape;195;p27"/>
            <p:cNvGrpSpPr/>
            <p:nvPr/>
          </p:nvGrpSpPr>
          <p:grpSpPr>
            <a:xfrm>
              <a:off x="5469264" y="915352"/>
              <a:ext cx="1833327" cy="3312803"/>
              <a:chOff x="5469264" y="915352"/>
              <a:chExt cx="1833327" cy="3312803"/>
            </a:xfrm>
          </p:grpSpPr>
          <p:grpSp>
            <p:nvGrpSpPr>
              <p:cNvPr id="196" name="Google Shape;196;p27"/>
              <p:cNvGrpSpPr/>
              <p:nvPr/>
            </p:nvGrpSpPr>
            <p:grpSpPr>
              <a:xfrm>
                <a:off x="5469264" y="915352"/>
                <a:ext cx="1833327" cy="3312803"/>
                <a:chOff x="5049275" y="512100"/>
                <a:chExt cx="2173734" cy="3789526"/>
              </a:xfrm>
            </p:grpSpPr>
            <p:pic>
              <p:nvPicPr>
                <p:cNvPr id="197" name="Google Shape;197;p27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 b="42398" l="92726" r="0" t="43277"/>
                <a:stretch/>
              </p:blipFill>
              <p:spPr>
                <a:xfrm>
                  <a:off x="5049275" y="512100"/>
                  <a:ext cx="2173734" cy="3789526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cxnSp>
              <p:nvCxnSpPr>
                <p:cNvPr id="198" name="Google Shape;198;p27"/>
                <p:cNvCxnSpPr/>
                <p:nvPr/>
              </p:nvCxnSpPr>
              <p:spPr>
                <a:xfrm flipH="1" rot="10800000">
                  <a:off x="6452450" y="1413350"/>
                  <a:ext cx="338100" cy="232800"/>
                </a:xfrm>
                <a:prstGeom prst="straightConnector1">
                  <a:avLst/>
                </a:prstGeom>
                <a:noFill/>
                <a:ln cap="flat" cmpd="sng" w="76200">
                  <a:solidFill>
                    <a:srgbClr val="FFFF00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sp>
            <p:nvSpPr>
              <p:cNvPr id="199" name="Google Shape;199;p27"/>
              <p:cNvSpPr/>
              <p:nvPr/>
            </p:nvSpPr>
            <p:spPr>
              <a:xfrm>
                <a:off x="6434550" y="1776475"/>
                <a:ext cx="299400" cy="351000"/>
              </a:xfrm>
              <a:prstGeom prst="mathMultiply">
                <a:avLst>
                  <a:gd fmla="val 23520" name="adj1"/>
                </a:avLst>
              </a:prstGeom>
              <a:solidFill>
                <a:srgbClr val="00FF00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00" name="Google Shape;200;p27"/>
            <p:cNvSpPr/>
            <p:nvPr/>
          </p:nvSpPr>
          <p:spPr>
            <a:xfrm>
              <a:off x="6876150" y="1515750"/>
              <a:ext cx="299400" cy="351000"/>
            </a:xfrm>
            <a:prstGeom prst="mathMultiply">
              <a:avLst>
                <a:gd fmla="val 23520" name="adj1"/>
              </a:avLst>
            </a:prstGeom>
            <a:solidFill>
              <a:srgbClr val="00FF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1" name="Google Shape;201;p27"/>
          <p:cNvSpPr txBox="1"/>
          <p:nvPr/>
        </p:nvSpPr>
        <p:spPr>
          <a:xfrm>
            <a:off x="6842925" y="2413750"/>
            <a:ext cx="1512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</a:rPr>
              <a:t>LINE START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2" name="Google Shape;202;p27"/>
          <p:cNvSpPr txBox="1"/>
          <p:nvPr/>
        </p:nvSpPr>
        <p:spPr>
          <a:xfrm>
            <a:off x="7240175" y="1022064"/>
            <a:ext cx="1693800" cy="9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 sz="1800">
                <a:solidFill>
                  <a:schemeClr val="dk1"/>
                </a:solidFill>
              </a:rPr>
            </a:br>
            <a:r>
              <a:rPr lang="en" sz="1800">
                <a:solidFill>
                  <a:schemeClr val="dk1"/>
                </a:solidFill>
              </a:rPr>
              <a:t> LINE END</a:t>
            </a:r>
            <a:endParaRPr sz="1800">
              <a:solidFill>
                <a:schemeClr val="dk1"/>
              </a:solidFill>
            </a:endParaRPr>
          </a:p>
        </p:txBody>
      </p:sp>
      <p:cxnSp>
        <p:nvCxnSpPr>
          <p:cNvPr id="203" name="Google Shape;203;p27"/>
          <p:cNvCxnSpPr>
            <a:stCxn id="199" idx="2"/>
          </p:cNvCxnSpPr>
          <p:nvPr/>
        </p:nvCxnSpPr>
        <p:spPr>
          <a:xfrm>
            <a:off x="5985479" y="2192974"/>
            <a:ext cx="800100" cy="740400"/>
          </a:xfrm>
          <a:prstGeom prst="straightConnector1">
            <a:avLst/>
          </a:prstGeom>
          <a:noFill/>
          <a:ln cap="flat" cmpd="sng" w="9525">
            <a:solidFill>
              <a:srgbClr val="FF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4" name="Google Shape;204;p27"/>
          <p:cNvCxnSpPr>
            <a:endCxn id="202" idx="1"/>
          </p:cNvCxnSpPr>
          <p:nvPr/>
        </p:nvCxnSpPr>
        <p:spPr>
          <a:xfrm flipH="1" rot="10800000">
            <a:off x="6493775" y="1476264"/>
            <a:ext cx="746400" cy="273000"/>
          </a:xfrm>
          <a:prstGeom prst="straightConnector1">
            <a:avLst/>
          </a:prstGeom>
          <a:noFill/>
          <a:ln cap="flat" cmpd="sng" w="9525">
            <a:solidFill>
              <a:srgbClr val="FF00F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8"/>
          <p:cNvSpPr txBox="1"/>
          <p:nvPr/>
        </p:nvSpPr>
        <p:spPr>
          <a:xfrm>
            <a:off x="0" y="0"/>
            <a:ext cx="8369400" cy="27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Char char="●"/>
            </a:pPr>
            <a:r>
              <a:rPr lang="en" sz="2200">
                <a:solidFill>
                  <a:schemeClr val="dk2"/>
                </a:solidFill>
              </a:rPr>
              <a:t>Coordinate correction for 6 notches separately is time consuming ~ would require to compute displacement in XY every time new module is placed.</a:t>
            </a:r>
            <a:br>
              <a:rPr lang="en" sz="2200">
                <a:solidFill>
                  <a:schemeClr val="dk2"/>
                </a:solidFill>
              </a:rPr>
            </a:br>
            <a:endParaRPr sz="2200">
              <a:solidFill>
                <a:schemeClr val="dk2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" sz="2200">
                <a:solidFill>
                  <a:schemeClr val="dk1"/>
                </a:solidFill>
              </a:rPr>
              <a:t>Correcting for (XY) offset using Group edit won’t work due to the glue pattern</a:t>
            </a:r>
            <a:endParaRPr sz="2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9"/>
          <p:cNvSpPr txBox="1"/>
          <p:nvPr/>
        </p:nvSpPr>
        <p:spPr>
          <a:xfrm>
            <a:off x="453575" y="0"/>
            <a:ext cx="7334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0B5394"/>
                </a:solidFill>
                <a:latin typeface="Oswald"/>
                <a:ea typeface="Oswald"/>
                <a:cs typeface="Oswald"/>
                <a:sym typeface="Oswald"/>
              </a:rPr>
              <a:t>NEW SCHEME</a:t>
            </a:r>
            <a:endParaRPr b="1" sz="2800">
              <a:solidFill>
                <a:srgbClr val="0B5394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215" name="Google Shape;215;p29"/>
          <p:cNvCxnSpPr/>
          <p:nvPr/>
        </p:nvCxnSpPr>
        <p:spPr>
          <a:xfrm flipH="1" rot="10800000">
            <a:off x="246025" y="553325"/>
            <a:ext cx="8408400" cy="264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6" name="Google Shape;216;p29"/>
          <p:cNvSpPr txBox="1"/>
          <p:nvPr/>
        </p:nvSpPr>
        <p:spPr>
          <a:xfrm>
            <a:off x="593125" y="657250"/>
            <a:ext cx="80613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Two reference points (R1,R2) on the hexaboard → account for offset.</a:t>
            </a:r>
            <a:endParaRPr sz="18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grpSp>
        <p:nvGrpSpPr>
          <p:cNvPr id="217" name="Google Shape;217;p29"/>
          <p:cNvGrpSpPr/>
          <p:nvPr/>
        </p:nvGrpSpPr>
        <p:grpSpPr>
          <a:xfrm>
            <a:off x="416203" y="1340662"/>
            <a:ext cx="2079520" cy="1515867"/>
            <a:chOff x="453575" y="1340425"/>
            <a:chExt cx="2653126" cy="1989850"/>
          </a:xfrm>
        </p:grpSpPr>
        <p:pic>
          <p:nvPicPr>
            <p:cNvPr id="218" name="Google Shape;218;p2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53575" y="1340425"/>
              <a:ext cx="2653126" cy="19898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9" name="Google Shape;219;p29"/>
            <p:cNvSpPr txBox="1"/>
            <p:nvPr/>
          </p:nvSpPr>
          <p:spPr>
            <a:xfrm>
              <a:off x="1904225" y="2680425"/>
              <a:ext cx="621000" cy="33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FF0000"/>
                  </a:solidFill>
                </a:rPr>
                <a:t>R1</a:t>
              </a:r>
              <a:endParaRPr sz="1800">
                <a:solidFill>
                  <a:srgbClr val="FF0000"/>
                </a:solidFill>
              </a:endParaRPr>
            </a:p>
          </p:txBody>
        </p:sp>
      </p:grpSp>
      <p:grpSp>
        <p:nvGrpSpPr>
          <p:cNvPr id="220" name="Google Shape;220;p29"/>
          <p:cNvGrpSpPr/>
          <p:nvPr/>
        </p:nvGrpSpPr>
        <p:grpSpPr>
          <a:xfrm>
            <a:off x="2495720" y="1340623"/>
            <a:ext cx="2009427" cy="1515936"/>
            <a:chOff x="3204838" y="1370400"/>
            <a:chExt cx="2418374" cy="1929900"/>
          </a:xfrm>
        </p:grpSpPr>
        <p:pic>
          <p:nvPicPr>
            <p:cNvPr id="221" name="Google Shape;221;p2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204838" y="1370400"/>
              <a:ext cx="2418374" cy="19299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2" name="Google Shape;222;p29"/>
            <p:cNvSpPr txBox="1"/>
            <p:nvPr/>
          </p:nvSpPr>
          <p:spPr>
            <a:xfrm>
              <a:off x="4623200" y="2863875"/>
              <a:ext cx="621000" cy="33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FF0000"/>
                  </a:solidFill>
                </a:rPr>
                <a:t>R2</a:t>
              </a:r>
              <a:endParaRPr sz="1800">
                <a:solidFill>
                  <a:srgbClr val="FF0000"/>
                </a:solidFill>
              </a:endParaRPr>
            </a:p>
          </p:txBody>
        </p:sp>
      </p:grpSp>
      <p:grpSp>
        <p:nvGrpSpPr>
          <p:cNvPr id="223" name="Google Shape;223;p29"/>
          <p:cNvGrpSpPr/>
          <p:nvPr/>
        </p:nvGrpSpPr>
        <p:grpSpPr>
          <a:xfrm>
            <a:off x="4926718" y="1293682"/>
            <a:ext cx="3856542" cy="3258119"/>
            <a:chOff x="4572000" y="1293675"/>
            <a:chExt cx="4419599" cy="3549922"/>
          </a:xfrm>
        </p:grpSpPr>
        <p:pic>
          <p:nvPicPr>
            <p:cNvPr id="224" name="Google Shape;224;p29"/>
            <p:cNvPicPr preferRelativeResize="0"/>
            <p:nvPr/>
          </p:nvPicPr>
          <p:blipFill rotWithShape="1">
            <a:blip r:embed="rId5">
              <a:alphaModFix/>
            </a:blip>
            <a:srcRect b="-3500" l="1840" r="-1840" t="3500"/>
            <a:stretch/>
          </p:blipFill>
          <p:spPr>
            <a:xfrm>
              <a:off x="4572000" y="1293675"/>
              <a:ext cx="4419599" cy="3549922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25" name="Google Shape;225;p29"/>
            <p:cNvGrpSpPr/>
            <p:nvPr/>
          </p:nvGrpSpPr>
          <p:grpSpPr>
            <a:xfrm>
              <a:off x="4944150" y="1316025"/>
              <a:ext cx="2318175" cy="2327050"/>
              <a:chOff x="4944150" y="1316025"/>
              <a:chExt cx="2318175" cy="2327050"/>
            </a:xfrm>
          </p:grpSpPr>
          <p:sp>
            <p:nvSpPr>
              <p:cNvPr id="226" name="Google Shape;226;p29"/>
              <p:cNvSpPr/>
              <p:nvPr/>
            </p:nvSpPr>
            <p:spPr>
              <a:xfrm>
                <a:off x="4944150" y="3348475"/>
                <a:ext cx="220800" cy="294600"/>
              </a:xfrm>
              <a:prstGeom prst="ellipse">
                <a:avLst/>
              </a:prstGeom>
              <a:noFill/>
              <a:ln cap="flat" cmpd="sng" w="38100">
                <a:solidFill>
                  <a:srgbClr val="00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29"/>
              <p:cNvSpPr/>
              <p:nvPr/>
            </p:nvSpPr>
            <p:spPr>
              <a:xfrm>
                <a:off x="7041525" y="1316025"/>
                <a:ext cx="220800" cy="294600"/>
              </a:xfrm>
              <a:prstGeom prst="ellipse">
                <a:avLst/>
              </a:prstGeom>
              <a:noFill/>
              <a:ln cap="flat" cmpd="sng" w="38100">
                <a:solidFill>
                  <a:srgbClr val="00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28" name="Google Shape;228;p29"/>
          <p:cNvSpPr txBox="1"/>
          <p:nvPr/>
        </p:nvSpPr>
        <p:spPr>
          <a:xfrm>
            <a:off x="440400" y="3134025"/>
            <a:ext cx="39945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Sharp point</a:t>
            </a:r>
            <a:endParaRPr sz="18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Far apart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0"/>
          <p:cNvSpPr txBox="1"/>
          <p:nvPr/>
        </p:nvSpPr>
        <p:spPr>
          <a:xfrm>
            <a:off x="162225" y="82625"/>
            <a:ext cx="7109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600">
                <a:solidFill>
                  <a:schemeClr val="dk1"/>
                </a:solidFill>
              </a:rPr>
              <a:t>Tip goes to R1. Waits 4s.Tip goes to R2. Waits 4s</a:t>
            </a:r>
            <a:endParaRPr sz="1200">
              <a:solidFill>
                <a:schemeClr val="dk1"/>
              </a:solidFill>
            </a:endParaRPr>
          </a:p>
        </p:txBody>
      </p:sp>
      <p:grpSp>
        <p:nvGrpSpPr>
          <p:cNvPr id="234" name="Google Shape;234;p30"/>
          <p:cNvGrpSpPr/>
          <p:nvPr/>
        </p:nvGrpSpPr>
        <p:grpSpPr>
          <a:xfrm>
            <a:off x="254575" y="597409"/>
            <a:ext cx="6253950" cy="3285891"/>
            <a:chOff x="2717975" y="1743784"/>
            <a:chExt cx="6253950" cy="3285891"/>
          </a:xfrm>
        </p:grpSpPr>
        <p:grpSp>
          <p:nvGrpSpPr>
            <p:cNvPr id="235" name="Google Shape;235;p30"/>
            <p:cNvGrpSpPr/>
            <p:nvPr/>
          </p:nvGrpSpPr>
          <p:grpSpPr>
            <a:xfrm>
              <a:off x="2717975" y="1743784"/>
              <a:ext cx="6253950" cy="3285891"/>
              <a:chOff x="224450" y="1785084"/>
              <a:chExt cx="6253950" cy="3285891"/>
            </a:xfrm>
          </p:grpSpPr>
          <p:sp>
            <p:nvSpPr>
              <p:cNvPr id="236" name="Google Shape;236;p30"/>
              <p:cNvSpPr/>
              <p:nvPr/>
            </p:nvSpPr>
            <p:spPr>
              <a:xfrm>
                <a:off x="248900" y="3207975"/>
                <a:ext cx="1233900" cy="548400"/>
              </a:xfrm>
              <a:prstGeom prst="rect">
                <a:avLst/>
              </a:prstGeom>
              <a:solidFill>
                <a:srgbClr val="B6D7A8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2"/>
                  </a:solidFill>
                </a:endParaRPr>
              </a:p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>
                    <a:solidFill>
                      <a:schemeClr val="dk1"/>
                    </a:solidFill>
                  </a:rPr>
                  <a:t>YES</a:t>
                </a:r>
                <a:endParaRPr sz="1800">
                  <a:solidFill>
                    <a:schemeClr val="dk1"/>
                  </a:solidFill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600">
                  <a:solidFill>
                    <a:schemeClr val="dk2"/>
                  </a:solidFill>
                </a:endParaRPr>
              </a:p>
            </p:txBody>
          </p:sp>
          <p:cxnSp>
            <p:nvCxnSpPr>
              <p:cNvPr id="237" name="Google Shape;237;p30"/>
              <p:cNvCxnSpPr/>
              <p:nvPr/>
            </p:nvCxnSpPr>
            <p:spPr>
              <a:xfrm flipH="1">
                <a:off x="860600" y="2659575"/>
                <a:ext cx="10500" cy="548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sp>
            <p:nvSpPr>
              <p:cNvPr id="238" name="Google Shape;238;p30"/>
              <p:cNvSpPr/>
              <p:nvPr/>
            </p:nvSpPr>
            <p:spPr>
              <a:xfrm>
                <a:off x="3715400" y="1886025"/>
                <a:ext cx="2763000" cy="8745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>
                    <a:solidFill>
                      <a:schemeClr val="dk1"/>
                    </a:solidFill>
                  </a:rPr>
                  <a:t>Stop Program. Modify the R1, R2 coordinates using RELOCATE DATA</a:t>
                </a:r>
                <a:endParaRPr sz="1200">
                  <a:solidFill>
                    <a:schemeClr val="dk1"/>
                  </a:solidFill>
                </a:endParaRPr>
              </a:p>
            </p:txBody>
          </p:sp>
          <p:cxnSp>
            <p:nvCxnSpPr>
              <p:cNvPr id="239" name="Google Shape;239;p30"/>
              <p:cNvCxnSpPr/>
              <p:nvPr/>
            </p:nvCxnSpPr>
            <p:spPr>
              <a:xfrm flipH="1" rot="10800000">
                <a:off x="3094400" y="2152725"/>
                <a:ext cx="621000" cy="7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sp>
            <p:nvSpPr>
              <p:cNvPr id="240" name="Google Shape;240;p30"/>
              <p:cNvSpPr/>
              <p:nvPr/>
            </p:nvSpPr>
            <p:spPr>
              <a:xfrm>
                <a:off x="297750" y="1785084"/>
                <a:ext cx="1233900" cy="8745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>
                    <a:solidFill>
                      <a:schemeClr val="dk1"/>
                    </a:solidFill>
                  </a:rPr>
                  <a:t>Tip aligned with R1, R2</a:t>
                </a:r>
                <a:endParaRPr sz="1200">
                  <a:solidFill>
                    <a:schemeClr val="dk1"/>
                  </a:solidFill>
                </a:endParaRPr>
              </a:p>
            </p:txBody>
          </p:sp>
          <p:sp>
            <p:nvSpPr>
              <p:cNvPr id="241" name="Google Shape;241;p30"/>
              <p:cNvSpPr/>
              <p:nvPr/>
            </p:nvSpPr>
            <p:spPr>
              <a:xfrm>
                <a:off x="2005400" y="1888425"/>
                <a:ext cx="1089000" cy="548400"/>
              </a:xfrm>
              <a:prstGeom prst="rect">
                <a:avLst/>
              </a:prstGeom>
              <a:solidFill>
                <a:srgbClr val="EA9999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2"/>
                  </a:solidFill>
                </a:endParaRPr>
              </a:p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>
                    <a:solidFill>
                      <a:schemeClr val="dk1"/>
                    </a:solidFill>
                  </a:rPr>
                  <a:t>NO</a:t>
                </a:r>
                <a:endParaRPr sz="1800">
                  <a:solidFill>
                    <a:schemeClr val="dk1"/>
                  </a:solidFill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600">
                  <a:solidFill>
                    <a:schemeClr val="dk2"/>
                  </a:solidFill>
                </a:endParaRPr>
              </a:p>
            </p:txBody>
          </p:sp>
          <p:cxnSp>
            <p:nvCxnSpPr>
              <p:cNvPr id="242" name="Google Shape;242;p30"/>
              <p:cNvCxnSpPr/>
              <p:nvPr/>
            </p:nvCxnSpPr>
            <p:spPr>
              <a:xfrm flipH="1">
                <a:off x="830900" y="3756375"/>
                <a:ext cx="10500" cy="548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sp>
            <p:nvSpPr>
              <p:cNvPr id="243" name="Google Shape;243;p30"/>
              <p:cNvSpPr/>
              <p:nvPr/>
            </p:nvSpPr>
            <p:spPr>
              <a:xfrm>
                <a:off x="224450" y="4304775"/>
                <a:ext cx="1282800" cy="7662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2"/>
                  </a:solidFill>
                </a:endParaRPr>
              </a:p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500">
                    <a:solidFill>
                      <a:schemeClr val="dk1"/>
                    </a:solidFill>
                  </a:rPr>
                  <a:t>Let the program continu</a:t>
                </a:r>
                <a:r>
                  <a:rPr lang="en" sz="1800">
                    <a:solidFill>
                      <a:schemeClr val="dk1"/>
                    </a:solidFill>
                  </a:rPr>
                  <a:t>e</a:t>
                </a:r>
                <a:endParaRPr sz="1800">
                  <a:solidFill>
                    <a:schemeClr val="dk1"/>
                  </a:solidFill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600">
                  <a:solidFill>
                    <a:schemeClr val="dk2"/>
                  </a:solidFill>
                </a:endParaRPr>
              </a:p>
            </p:txBody>
          </p:sp>
        </p:grpSp>
        <p:cxnSp>
          <p:nvCxnSpPr>
            <p:cNvPr id="244" name="Google Shape;244;p30"/>
            <p:cNvCxnSpPr/>
            <p:nvPr/>
          </p:nvCxnSpPr>
          <p:spPr>
            <a:xfrm flipH="1" rot="10800000">
              <a:off x="4056725" y="2121325"/>
              <a:ext cx="442200" cy="726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sp>
        <p:nvSpPr>
          <p:cNvPr id="245" name="Google Shape;245;p30"/>
          <p:cNvSpPr txBox="1"/>
          <p:nvPr/>
        </p:nvSpPr>
        <p:spPr>
          <a:xfrm>
            <a:off x="4234600" y="1878625"/>
            <a:ext cx="47010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" sz="2300"/>
              <a:t>Relocate data → </a:t>
            </a:r>
            <a:r>
              <a:rPr lang="en" sz="2300"/>
              <a:t>allows the position of a program to be corrected, including rotation of the part in the work area</a:t>
            </a:r>
            <a:endParaRPr sz="23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" sz="2300"/>
              <a:t>Atmost 2 coordinates as compared to 12 earlier</a:t>
            </a:r>
            <a:endParaRPr sz="23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Google Shape;250;p31" title="20240909_172143357.mo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59450"/>
            <a:ext cx="6132800" cy="459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31"/>
          <p:cNvSpPr txBox="1"/>
          <p:nvPr/>
        </p:nvSpPr>
        <p:spPr>
          <a:xfrm>
            <a:off x="6796100" y="1763600"/>
            <a:ext cx="35886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0B5394"/>
                </a:solidFill>
                <a:latin typeface="Oswald"/>
                <a:ea typeface="Oswald"/>
                <a:cs typeface="Oswald"/>
                <a:sym typeface="Oswald"/>
              </a:rPr>
              <a:t>FRONTSIDE</a:t>
            </a:r>
            <a:endParaRPr b="1" sz="2800">
              <a:solidFill>
                <a:srgbClr val="0B5394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0B5394"/>
                </a:solidFill>
                <a:latin typeface="Oswald"/>
                <a:ea typeface="Oswald"/>
                <a:cs typeface="Oswald"/>
                <a:sym typeface="Oswald"/>
              </a:rPr>
              <a:t>NOTCHES</a:t>
            </a:r>
            <a:endParaRPr b="1" sz="2800">
              <a:solidFill>
                <a:srgbClr val="0B5394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/>
        </p:nvSpPr>
        <p:spPr>
          <a:xfrm>
            <a:off x="199050" y="0"/>
            <a:ext cx="7334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0B5394"/>
                </a:solidFill>
                <a:latin typeface="Oswald"/>
                <a:ea typeface="Oswald"/>
                <a:cs typeface="Oswald"/>
                <a:sym typeface="Oswald"/>
              </a:rPr>
              <a:t>SETUP</a:t>
            </a:r>
            <a:endParaRPr b="1" sz="2800">
              <a:solidFill>
                <a:srgbClr val="0B5394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62" name="Google Shape;62;p14"/>
          <p:cNvCxnSpPr/>
          <p:nvPr/>
        </p:nvCxnSpPr>
        <p:spPr>
          <a:xfrm flipH="1" rot="10800000">
            <a:off x="84475" y="500525"/>
            <a:ext cx="8408400" cy="264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" name="Google Shape;63;p14"/>
          <p:cNvSpPr txBox="1"/>
          <p:nvPr/>
        </p:nvSpPr>
        <p:spPr>
          <a:xfrm>
            <a:off x="0" y="553325"/>
            <a:ext cx="2456400" cy="44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MINI-GANTRY</a:t>
            </a:r>
            <a:endParaRPr sz="1800" u="sng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22225"/>
            <a:ext cx="2916799" cy="405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43011" y="720175"/>
            <a:ext cx="2153074" cy="263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4"/>
          <p:cNvPicPr preferRelativeResize="0"/>
          <p:nvPr/>
        </p:nvPicPr>
        <p:blipFill rotWithShape="1">
          <a:blip r:embed="rId5">
            <a:alphaModFix/>
          </a:blip>
          <a:srcRect b="0" l="10039" r="36839" t="10825"/>
          <a:stretch/>
        </p:blipFill>
        <p:spPr>
          <a:xfrm>
            <a:off x="7835588" y="3502100"/>
            <a:ext cx="918177" cy="157279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7" name="Google Shape;67;p14"/>
          <p:cNvGrpSpPr/>
          <p:nvPr/>
        </p:nvGrpSpPr>
        <p:grpSpPr>
          <a:xfrm>
            <a:off x="5122000" y="720176"/>
            <a:ext cx="3631777" cy="2824250"/>
            <a:chOff x="6545750" y="742266"/>
            <a:chExt cx="2300486" cy="2481984"/>
          </a:xfrm>
        </p:grpSpPr>
        <p:grpSp>
          <p:nvGrpSpPr>
            <p:cNvPr id="68" name="Google Shape;68;p14"/>
            <p:cNvGrpSpPr/>
            <p:nvPr/>
          </p:nvGrpSpPr>
          <p:grpSpPr>
            <a:xfrm>
              <a:off x="6545750" y="742266"/>
              <a:ext cx="2300486" cy="1850370"/>
              <a:chOff x="6543832" y="648300"/>
              <a:chExt cx="2652468" cy="2052319"/>
            </a:xfrm>
          </p:grpSpPr>
          <p:pic>
            <p:nvPicPr>
              <p:cNvPr id="69" name="Google Shape;69;p14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21476"/>
              <a:stretch/>
            </p:blipFill>
            <p:spPr>
              <a:xfrm>
                <a:off x="6543832" y="1080457"/>
                <a:ext cx="2374968" cy="162016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70" name="Google Shape;70;p14"/>
              <p:cNvSpPr txBox="1"/>
              <p:nvPr/>
            </p:nvSpPr>
            <p:spPr>
              <a:xfrm>
                <a:off x="6739900" y="648300"/>
                <a:ext cx="2456400" cy="377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>
                    <a:solidFill>
                      <a:schemeClr val="dk1"/>
                    </a:solidFill>
                    <a:latin typeface="Spectral"/>
                    <a:ea typeface="Spectral"/>
                    <a:cs typeface="Spectral"/>
                    <a:sym typeface="Spectral"/>
                  </a:rPr>
                  <a:t>DISPENSER</a:t>
                </a:r>
                <a:endParaRPr sz="1800">
                  <a:solidFill>
                    <a:schemeClr val="dk1"/>
                  </a:solidFill>
                  <a:latin typeface="Spectral"/>
                  <a:ea typeface="Spectral"/>
                  <a:cs typeface="Spectral"/>
                  <a:sym typeface="Spectral"/>
                </a:endParaRPr>
              </a:p>
            </p:txBody>
          </p:sp>
        </p:grpSp>
        <p:sp>
          <p:nvSpPr>
            <p:cNvPr id="71" name="Google Shape;71;p14"/>
            <p:cNvSpPr txBox="1"/>
            <p:nvPr/>
          </p:nvSpPr>
          <p:spPr>
            <a:xfrm>
              <a:off x="7511225" y="2781750"/>
              <a:ext cx="1335000" cy="44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" sz="1000">
                  <a:solidFill>
                    <a:srgbClr val="FF0000"/>
                  </a:solidFill>
                </a:rPr>
                <a:t>Vacuum knob</a:t>
              </a:r>
              <a:endParaRPr b="1" sz="1000">
                <a:solidFill>
                  <a:srgbClr val="FF0000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000">
                <a:solidFill>
                  <a:srgbClr val="FF0000"/>
                </a:solidFill>
              </a:endParaRPr>
            </a:p>
          </p:txBody>
        </p:sp>
        <p:sp>
          <p:nvSpPr>
            <p:cNvPr id="72" name="Google Shape;72;p14"/>
            <p:cNvSpPr txBox="1"/>
            <p:nvPr/>
          </p:nvSpPr>
          <p:spPr>
            <a:xfrm>
              <a:off x="7076492" y="2786560"/>
              <a:ext cx="1239000" cy="43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solidFill>
                    <a:srgbClr val="FF0000"/>
                  </a:solidFill>
                </a:rPr>
                <a:t>Pressure</a:t>
              </a:r>
              <a:br>
                <a:rPr b="1" lang="en" sz="1000">
                  <a:solidFill>
                    <a:srgbClr val="FF0000"/>
                  </a:solidFill>
                </a:rPr>
              </a:br>
              <a:r>
                <a:rPr b="1" lang="en" sz="1000">
                  <a:solidFill>
                    <a:srgbClr val="FF0000"/>
                  </a:solidFill>
                </a:rPr>
                <a:t>Regulator</a:t>
              </a:r>
              <a:endParaRPr b="1" sz="1000">
                <a:solidFill>
                  <a:srgbClr val="FF0000"/>
                </a:solidFill>
              </a:endParaRPr>
            </a:p>
          </p:txBody>
        </p:sp>
        <p:cxnSp>
          <p:nvCxnSpPr>
            <p:cNvPr id="73" name="Google Shape;73;p14"/>
            <p:cNvCxnSpPr/>
            <p:nvPr/>
          </p:nvCxnSpPr>
          <p:spPr>
            <a:xfrm flipH="1">
              <a:off x="7244962" y="2188752"/>
              <a:ext cx="54900" cy="6654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74" name="Google Shape;74;p14"/>
            <p:cNvCxnSpPr/>
            <p:nvPr/>
          </p:nvCxnSpPr>
          <p:spPr>
            <a:xfrm>
              <a:off x="7684555" y="1851927"/>
              <a:ext cx="172800" cy="9426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pic>
        <p:nvPicPr>
          <p:cNvPr id="75" name="Google Shape;75;p14"/>
          <p:cNvPicPr preferRelativeResize="0"/>
          <p:nvPr/>
        </p:nvPicPr>
        <p:blipFill rotWithShape="1">
          <a:blip r:embed="rId7">
            <a:alphaModFix/>
          </a:blip>
          <a:srcRect b="26183" l="0" r="77184" t="25374"/>
          <a:stretch/>
        </p:blipFill>
        <p:spPr>
          <a:xfrm rot="-5400000">
            <a:off x="7771374" y="98924"/>
            <a:ext cx="841701" cy="2005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4"/>
          <p:cNvPicPr preferRelativeResize="0"/>
          <p:nvPr/>
        </p:nvPicPr>
        <p:blipFill rotWithShape="1">
          <a:blip r:embed="rId8">
            <a:alphaModFix/>
          </a:blip>
          <a:srcRect b="33969" l="25865" r="37550" t="18427"/>
          <a:stretch/>
        </p:blipFill>
        <p:spPr>
          <a:xfrm>
            <a:off x="4572000" y="3095175"/>
            <a:ext cx="1180635" cy="2048323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4"/>
          <p:cNvSpPr txBox="1"/>
          <p:nvPr/>
        </p:nvSpPr>
        <p:spPr>
          <a:xfrm>
            <a:off x="6754725" y="4399850"/>
            <a:ext cx="970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0000"/>
                </a:solidFill>
              </a:rPr>
              <a:t>FOOT PEDAL</a:t>
            </a:r>
            <a:endParaRPr sz="15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2"/>
          <p:cNvSpPr txBox="1"/>
          <p:nvPr/>
        </p:nvSpPr>
        <p:spPr>
          <a:xfrm>
            <a:off x="453575" y="0"/>
            <a:ext cx="7334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0B5394"/>
                </a:solidFill>
                <a:latin typeface="Oswald"/>
                <a:ea typeface="Oswald"/>
                <a:cs typeface="Oswald"/>
                <a:sym typeface="Oswald"/>
              </a:rPr>
              <a:t>CONCERNS WITH NEW SCHEME</a:t>
            </a:r>
            <a:endParaRPr b="1" sz="2800">
              <a:solidFill>
                <a:srgbClr val="0B5394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257" name="Google Shape;257;p32"/>
          <p:cNvCxnSpPr/>
          <p:nvPr/>
        </p:nvCxnSpPr>
        <p:spPr>
          <a:xfrm flipH="1" rot="10800000">
            <a:off x="246025" y="553325"/>
            <a:ext cx="8408400" cy="264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8" name="Google Shape;258;p32"/>
          <p:cNvSpPr txBox="1"/>
          <p:nvPr/>
        </p:nvSpPr>
        <p:spPr>
          <a:xfrm>
            <a:off x="112825" y="786700"/>
            <a:ext cx="8674800" cy="29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How reliable is visually estimating the alignment of the tip with the reference point?</a:t>
            </a:r>
            <a:endParaRPr sz="1800">
              <a:solidFill>
                <a:schemeClr val="dk2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Should</a:t>
            </a:r>
            <a:r>
              <a:rPr lang="en" sz="1800">
                <a:solidFill>
                  <a:schemeClr val="dk2"/>
                </a:solidFill>
              </a:rPr>
              <a:t> we explore the option of using the camera to account for offset ?</a:t>
            </a:r>
            <a:br>
              <a:rPr lang="en" sz="1800">
                <a:solidFill>
                  <a:schemeClr val="dk2"/>
                </a:solidFill>
              </a:rPr>
            </a:b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Suggestions for reference points ?</a:t>
            </a:r>
            <a:br>
              <a:rPr lang="en" sz="1800">
                <a:solidFill>
                  <a:schemeClr val="dk2"/>
                </a:solidFill>
              </a:rPr>
            </a:b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Better ideas? 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3"/>
          <p:cNvSpPr txBox="1"/>
          <p:nvPr/>
        </p:nvSpPr>
        <p:spPr>
          <a:xfrm>
            <a:off x="453575" y="0"/>
            <a:ext cx="7334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0B5394"/>
                </a:solidFill>
                <a:latin typeface="Oswald"/>
                <a:ea typeface="Oswald"/>
                <a:cs typeface="Oswald"/>
                <a:sym typeface="Oswald"/>
              </a:rPr>
              <a:t>PROGRAM UPDTES</a:t>
            </a:r>
            <a:endParaRPr b="1" sz="2800">
              <a:solidFill>
                <a:srgbClr val="0B5394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264" name="Google Shape;264;p33"/>
          <p:cNvCxnSpPr/>
          <p:nvPr/>
        </p:nvCxnSpPr>
        <p:spPr>
          <a:xfrm flipH="1" rot="10800000">
            <a:off x="246025" y="553325"/>
            <a:ext cx="8408400" cy="264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5" name="Google Shape;265;p33"/>
          <p:cNvSpPr txBox="1"/>
          <p:nvPr/>
        </p:nvSpPr>
        <p:spPr>
          <a:xfrm>
            <a:off x="402800" y="805600"/>
            <a:ext cx="87411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USCB program - 9 instructions to ensure proper deposition of the glue (6x) 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Replaced with</a:t>
            </a:r>
            <a:r>
              <a:rPr lang="en" sz="1800">
                <a:solidFill>
                  <a:srgbClr val="FF0000"/>
                </a:solidFill>
              </a:rPr>
              <a:t> RETRACT SETUP</a:t>
            </a:r>
            <a:endParaRPr sz="1800">
              <a:solidFill>
                <a:srgbClr val="FF0000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66" name="Google Shape;266;p33"/>
          <p:cNvSpPr txBox="1"/>
          <p:nvPr/>
        </p:nvSpPr>
        <p:spPr>
          <a:xfrm>
            <a:off x="6711525" y="2684550"/>
            <a:ext cx="2272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</a:rPr>
              <a:t> RETRACT SETUP</a:t>
            </a:r>
            <a:endParaRPr sz="18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267" name="Google Shape;26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800" y="1726050"/>
            <a:ext cx="5136825" cy="3050225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33"/>
          <p:cNvSpPr txBox="1"/>
          <p:nvPr/>
        </p:nvSpPr>
        <p:spPr>
          <a:xfrm>
            <a:off x="6147450" y="2628150"/>
            <a:ext cx="654300" cy="1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☰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Google Shape;27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7025" y="184950"/>
            <a:ext cx="4154500" cy="196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34"/>
          <p:cNvPicPr preferRelativeResize="0"/>
          <p:nvPr/>
        </p:nvPicPr>
        <p:blipFill rotWithShape="1">
          <a:blip r:embed="rId4">
            <a:alphaModFix/>
          </a:blip>
          <a:srcRect b="41894" l="0" r="0" t="0"/>
          <a:stretch/>
        </p:blipFill>
        <p:spPr>
          <a:xfrm>
            <a:off x="702300" y="3020799"/>
            <a:ext cx="7396025" cy="18231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5" name="Google Shape;275;p34"/>
          <p:cNvGrpSpPr/>
          <p:nvPr/>
        </p:nvGrpSpPr>
        <p:grpSpPr>
          <a:xfrm>
            <a:off x="4824225" y="138900"/>
            <a:ext cx="4319774" cy="1394624"/>
            <a:chOff x="4824225" y="138900"/>
            <a:chExt cx="4319774" cy="1394624"/>
          </a:xfrm>
        </p:grpSpPr>
        <p:pic>
          <p:nvPicPr>
            <p:cNvPr id="276" name="Google Shape;276;p34"/>
            <p:cNvPicPr preferRelativeResize="0"/>
            <p:nvPr/>
          </p:nvPicPr>
          <p:blipFill rotWithShape="1">
            <a:blip r:embed="rId4">
              <a:alphaModFix/>
            </a:blip>
            <a:srcRect b="0" l="0" r="41595" t="55553"/>
            <a:stretch/>
          </p:blipFill>
          <p:spPr>
            <a:xfrm>
              <a:off x="4824225" y="138900"/>
              <a:ext cx="4319774" cy="13946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7" name="Google Shape;277;p34"/>
            <p:cNvSpPr/>
            <p:nvPr/>
          </p:nvSpPr>
          <p:spPr>
            <a:xfrm>
              <a:off x="7002600" y="506075"/>
              <a:ext cx="1095600" cy="268500"/>
            </a:xfrm>
            <a:prstGeom prst="rect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8" name="Google Shape;278;p34"/>
          <p:cNvSpPr txBox="1"/>
          <p:nvPr/>
        </p:nvSpPr>
        <p:spPr>
          <a:xfrm>
            <a:off x="5019550" y="1900400"/>
            <a:ext cx="3769800" cy="11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Char char="●"/>
            </a:pPr>
            <a:r>
              <a:rPr lang="en" sz="1800">
                <a:solidFill>
                  <a:srgbClr val="FF0000"/>
                </a:solidFill>
              </a:rPr>
              <a:t>Must be inserted once - before the coordinates LINE START , LINE END</a:t>
            </a:r>
            <a:endParaRPr sz="18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5"/>
          <p:cNvSpPr txBox="1"/>
          <p:nvPr/>
        </p:nvSpPr>
        <p:spPr>
          <a:xfrm>
            <a:off x="466500" y="268650"/>
            <a:ext cx="8211000" cy="23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pectral"/>
              <a:buChar char="●"/>
            </a:pPr>
            <a:r>
              <a:rPr lang="en" sz="21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54</a:t>
            </a:r>
            <a:r>
              <a:rPr lang="en" sz="21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 instructions replaced with 1 instruction</a:t>
            </a:r>
            <a:endParaRPr sz="21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pectral"/>
              <a:buChar char="●"/>
            </a:pPr>
            <a:r>
              <a:rPr lang="en" sz="21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Finer control, less complex , no coordinates involved , reduces time → easier to modify if module specs change</a:t>
            </a:r>
            <a:endParaRPr sz="21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6"/>
          <p:cNvSpPr txBox="1"/>
          <p:nvPr/>
        </p:nvSpPr>
        <p:spPr>
          <a:xfrm>
            <a:off x="246025" y="-62275"/>
            <a:ext cx="7334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0B5394"/>
                </a:solidFill>
                <a:latin typeface="Oswald"/>
                <a:ea typeface="Oswald"/>
                <a:cs typeface="Oswald"/>
                <a:sym typeface="Oswald"/>
              </a:rPr>
              <a:t>PROGRAM NAMES</a:t>
            </a:r>
            <a:endParaRPr b="1" sz="2800">
              <a:solidFill>
                <a:srgbClr val="0B5394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289" name="Google Shape;289;p36"/>
          <p:cNvCxnSpPr/>
          <p:nvPr/>
        </p:nvCxnSpPr>
        <p:spPr>
          <a:xfrm flipH="1" rot="10800000">
            <a:off x="81750" y="450050"/>
            <a:ext cx="8408400" cy="264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0" name="Google Shape;290;p36"/>
          <p:cNvSpPr txBox="1"/>
          <p:nvPr/>
        </p:nvSpPr>
        <p:spPr>
          <a:xfrm>
            <a:off x="221250" y="553325"/>
            <a:ext cx="8129400" cy="28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Spectral"/>
              <a:buChar char="●"/>
            </a:pPr>
            <a:r>
              <a:rPr lang="en" sz="1700">
                <a:solidFill>
                  <a:schemeClr val="dk2"/>
                </a:solidFill>
                <a:latin typeface="Spectral"/>
                <a:ea typeface="Spectral"/>
                <a:cs typeface="Spectral"/>
                <a:sym typeface="Spectral"/>
              </a:rPr>
              <a:t>Conventions similar to the module names → key at the end = encapsulated site.</a:t>
            </a:r>
            <a:endParaRPr sz="1700">
              <a:solidFill>
                <a:schemeClr val="dk2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 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     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2"/>
                </a:solidFill>
                <a:latin typeface="Spectral"/>
                <a:ea typeface="Spectral"/>
                <a:cs typeface="Spectral"/>
                <a:sym typeface="Spectral"/>
              </a:rPr>
              <a:t>       </a:t>
            </a:r>
            <a:r>
              <a:rPr lang="en" sz="1700">
                <a:solidFill>
                  <a:schemeClr val="dk2"/>
                </a:solidFill>
                <a:latin typeface="Spectral"/>
                <a:ea typeface="Spectral"/>
                <a:cs typeface="Spectral"/>
                <a:sym typeface="Spectral"/>
              </a:rPr>
              <a:t>0 - delimiter → teach pendant only allows letters and numbers for naming</a:t>
            </a:r>
            <a:endParaRPr sz="1700">
              <a:solidFill>
                <a:schemeClr val="dk2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2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Spectral"/>
              <a:buChar char="●"/>
            </a:pPr>
            <a:r>
              <a:rPr lang="en" sz="1700">
                <a:solidFill>
                  <a:schemeClr val="dk2"/>
                </a:solidFill>
                <a:latin typeface="Spectral"/>
                <a:ea typeface="Spectral"/>
                <a:cs typeface="Spectral"/>
                <a:sym typeface="Spectral"/>
              </a:rPr>
              <a:t>PROGRAMS starting with 2 → 200 </a:t>
            </a:r>
            <a:r>
              <a:rPr lang="en" sz="1700">
                <a:solidFill>
                  <a:schemeClr val="dk2"/>
                </a:solidFill>
                <a:latin typeface="Spectral"/>
                <a:ea typeface="Spectral"/>
                <a:cs typeface="Spectral"/>
                <a:sym typeface="Spectral"/>
              </a:rPr>
              <a:t>μm</a:t>
            </a:r>
            <a:endParaRPr sz="1700">
              <a:solidFill>
                <a:schemeClr val="dk2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2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Spectral"/>
              <a:buChar char="●"/>
            </a:pPr>
            <a:r>
              <a:rPr lang="en" sz="1700">
                <a:solidFill>
                  <a:schemeClr val="dk2"/>
                </a:solidFill>
                <a:latin typeface="Spectral"/>
                <a:ea typeface="Spectral"/>
                <a:cs typeface="Spectral"/>
                <a:sym typeface="Spectral"/>
              </a:rPr>
              <a:t>PROGRAMS starting with 3 → 300 μm</a:t>
            </a:r>
            <a:endParaRPr sz="1700">
              <a:solidFill>
                <a:schemeClr val="dk2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2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Spectral"/>
              <a:buChar char="●"/>
            </a:pPr>
            <a:r>
              <a:rPr lang="en" sz="1700">
                <a:solidFill>
                  <a:schemeClr val="dk2"/>
                </a:solidFill>
                <a:latin typeface="Spectral"/>
                <a:ea typeface="Spectral"/>
                <a:cs typeface="Spectral"/>
                <a:sym typeface="Spectral"/>
              </a:rPr>
              <a:t>Test functions  must have prefix </a:t>
            </a:r>
            <a:r>
              <a:rPr lang="en" sz="1700">
                <a:solidFill>
                  <a:srgbClr val="FF0000"/>
                </a:solidFill>
                <a:latin typeface="Spectral"/>
                <a:ea typeface="Spectral"/>
                <a:cs typeface="Spectral"/>
                <a:sym typeface="Spectral"/>
              </a:rPr>
              <a:t>TEST</a:t>
            </a:r>
            <a:endParaRPr sz="1700">
              <a:solidFill>
                <a:srgbClr val="FF0000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FF0000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Spectral"/>
              <a:buChar char="●"/>
            </a:pPr>
            <a:r>
              <a:rPr lang="en" sz="1700">
                <a:solidFill>
                  <a:schemeClr val="dk2"/>
                </a:solidFill>
                <a:latin typeface="Spectral"/>
                <a:ea typeface="Spectral"/>
                <a:cs typeface="Spectral"/>
                <a:sym typeface="Spectral"/>
              </a:rPr>
              <a:t>Updated version of #20-23, #30-33 must have suffix </a:t>
            </a:r>
            <a:r>
              <a:rPr lang="en" sz="1700">
                <a:solidFill>
                  <a:srgbClr val="FF0000"/>
                </a:solidFill>
                <a:latin typeface="Spectral"/>
                <a:ea typeface="Spectral"/>
                <a:cs typeface="Spectral"/>
                <a:sym typeface="Spectral"/>
              </a:rPr>
              <a:t>v1,v2……..vN</a:t>
            </a:r>
            <a:endParaRPr sz="1700">
              <a:solidFill>
                <a:srgbClr val="FF0000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FF0000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91" name="Google Shape;291;p36"/>
          <p:cNvSpPr/>
          <p:nvPr/>
        </p:nvSpPr>
        <p:spPr>
          <a:xfrm>
            <a:off x="136975" y="1007025"/>
            <a:ext cx="2670000" cy="1166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</a:rPr>
              <a:t> #</a:t>
            </a:r>
            <a:r>
              <a:rPr lang="en" sz="1500">
                <a:solidFill>
                  <a:schemeClr val="dk2"/>
                </a:solidFill>
              </a:rPr>
              <a:t>20 - 320MLF2CXCM0</a:t>
            </a:r>
            <a:r>
              <a:rPr lang="en" sz="1500">
                <a:solidFill>
                  <a:srgbClr val="FF0000"/>
                </a:solidFill>
              </a:rPr>
              <a:t>FSH </a:t>
            </a:r>
            <a:endParaRPr sz="15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dk2"/>
                </a:solidFill>
              </a:rPr>
              <a:t> #21 - 320MLF2CXCM0</a:t>
            </a:r>
            <a:r>
              <a:rPr lang="en" sz="1500">
                <a:solidFill>
                  <a:srgbClr val="FF0000"/>
                </a:solidFill>
              </a:rPr>
              <a:t>FN</a:t>
            </a:r>
            <a:r>
              <a:rPr lang="en" sz="1500">
                <a:solidFill>
                  <a:schemeClr val="dk2"/>
                </a:solidFill>
              </a:rPr>
              <a:t>  </a:t>
            </a:r>
            <a:endParaRPr sz="15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dk2"/>
                </a:solidFill>
              </a:rPr>
              <a:t> #22 - 320MLF2CXCM0</a:t>
            </a:r>
            <a:r>
              <a:rPr lang="en" sz="1500">
                <a:solidFill>
                  <a:srgbClr val="FF0000"/>
                </a:solidFill>
              </a:rPr>
              <a:t>BN</a:t>
            </a:r>
            <a:r>
              <a:rPr lang="en" sz="1500">
                <a:solidFill>
                  <a:schemeClr val="dk2"/>
                </a:solidFill>
              </a:rPr>
              <a:t> </a:t>
            </a:r>
            <a:endParaRPr sz="15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dk2"/>
                </a:solidFill>
              </a:rPr>
              <a:t> #23 - 320MLF2CXCM0</a:t>
            </a:r>
            <a:r>
              <a:rPr lang="en" sz="1500">
                <a:solidFill>
                  <a:srgbClr val="FF0000"/>
                </a:solidFill>
              </a:rPr>
              <a:t>FS</a:t>
            </a:r>
            <a:r>
              <a:rPr lang="en" sz="1500">
                <a:solidFill>
                  <a:schemeClr val="dk2"/>
                </a:solidFill>
              </a:rPr>
              <a:t> </a:t>
            </a:r>
            <a:endParaRPr sz="1100"/>
          </a:p>
        </p:txBody>
      </p:sp>
      <p:sp>
        <p:nvSpPr>
          <p:cNvPr id="292" name="Google Shape;292;p36"/>
          <p:cNvSpPr/>
          <p:nvPr/>
        </p:nvSpPr>
        <p:spPr>
          <a:xfrm>
            <a:off x="3053100" y="1007025"/>
            <a:ext cx="2670000" cy="1166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</a:rPr>
              <a:t>#</a:t>
            </a:r>
            <a:r>
              <a:rPr lang="en" sz="1500">
                <a:solidFill>
                  <a:schemeClr val="dk2"/>
                </a:solidFill>
              </a:rPr>
              <a:t>30 - 320MLF3CXCM0</a:t>
            </a:r>
            <a:r>
              <a:rPr lang="en" sz="1500">
                <a:solidFill>
                  <a:srgbClr val="FF0000"/>
                </a:solidFill>
              </a:rPr>
              <a:t>FSH</a:t>
            </a:r>
            <a:r>
              <a:rPr lang="en" sz="1500">
                <a:solidFill>
                  <a:schemeClr val="dk2"/>
                </a:solidFill>
              </a:rPr>
              <a:t> </a:t>
            </a:r>
            <a:endParaRPr sz="15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dk2"/>
                </a:solidFill>
              </a:rPr>
              <a:t>#31 - 320MLF3CXCM0</a:t>
            </a:r>
            <a:r>
              <a:rPr lang="en" sz="1500">
                <a:solidFill>
                  <a:srgbClr val="FF0000"/>
                </a:solidFill>
              </a:rPr>
              <a:t>FN</a:t>
            </a:r>
            <a:r>
              <a:rPr lang="en" sz="1500">
                <a:solidFill>
                  <a:schemeClr val="dk2"/>
                </a:solidFill>
              </a:rPr>
              <a:t> </a:t>
            </a:r>
            <a:endParaRPr sz="15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dk2"/>
                </a:solidFill>
              </a:rPr>
              <a:t>#32 - 320MLF3CXCM0</a:t>
            </a:r>
            <a:r>
              <a:rPr lang="en" sz="1500">
                <a:solidFill>
                  <a:srgbClr val="FF0000"/>
                </a:solidFill>
              </a:rPr>
              <a:t>BN</a:t>
            </a:r>
            <a:endParaRPr sz="15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dk1"/>
                </a:solidFill>
              </a:rPr>
              <a:t>#</a:t>
            </a:r>
            <a:r>
              <a:rPr lang="en" sz="1500">
                <a:solidFill>
                  <a:schemeClr val="dk2"/>
                </a:solidFill>
              </a:rPr>
              <a:t>33 - 320MLF3CXCM0</a:t>
            </a:r>
            <a:r>
              <a:rPr lang="en" sz="1500">
                <a:solidFill>
                  <a:srgbClr val="FF0000"/>
                </a:solidFill>
              </a:rPr>
              <a:t>FS</a:t>
            </a:r>
            <a:endParaRPr sz="1500">
              <a:solidFill>
                <a:srgbClr val="FF0000"/>
              </a:solidFill>
            </a:endParaRPr>
          </a:p>
        </p:txBody>
      </p:sp>
      <p:sp>
        <p:nvSpPr>
          <p:cNvPr id="293" name="Google Shape;293;p36"/>
          <p:cNvSpPr/>
          <p:nvPr/>
        </p:nvSpPr>
        <p:spPr>
          <a:xfrm>
            <a:off x="6178375" y="1007025"/>
            <a:ext cx="2670000" cy="1166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# 90 - 98 BLOCK</a:t>
            </a:r>
            <a:br>
              <a:rPr lang="en"/>
            </a:br>
            <a:r>
              <a:rPr lang="en"/>
              <a:t>Reserved for TEST FUNCTIONS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" name="Google Shape;298;p37"/>
          <p:cNvPicPr preferRelativeResize="0"/>
          <p:nvPr/>
        </p:nvPicPr>
        <p:blipFill rotWithShape="1">
          <a:blip r:embed="rId3">
            <a:alphaModFix/>
          </a:blip>
          <a:srcRect b="0" l="0" r="17108" t="14140"/>
          <a:stretch/>
        </p:blipFill>
        <p:spPr>
          <a:xfrm>
            <a:off x="555200" y="320175"/>
            <a:ext cx="3008076" cy="4154501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37"/>
          <p:cNvSpPr txBox="1"/>
          <p:nvPr/>
        </p:nvSpPr>
        <p:spPr>
          <a:xfrm>
            <a:off x="3897300" y="444125"/>
            <a:ext cx="5246700" cy="15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Spectral"/>
              <a:buChar char="●"/>
            </a:pPr>
            <a:r>
              <a:rPr lang="en" sz="1700">
                <a:solidFill>
                  <a:schemeClr val="dk2"/>
                </a:solidFill>
                <a:latin typeface="Spectral"/>
                <a:ea typeface="Spectral"/>
                <a:cs typeface="Spectral"/>
                <a:sym typeface="Spectral"/>
              </a:rPr>
              <a:t>NAME  displayed on the screen while the PROGRAM runs in RUN MODE </a:t>
            </a:r>
            <a:endParaRPr sz="1700">
              <a:solidFill>
                <a:schemeClr val="dk2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38"/>
          <p:cNvSpPr txBox="1"/>
          <p:nvPr/>
        </p:nvSpPr>
        <p:spPr>
          <a:xfrm>
            <a:off x="453575" y="0"/>
            <a:ext cx="7334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0B5394"/>
                </a:solidFill>
                <a:latin typeface="Oswald"/>
                <a:ea typeface="Oswald"/>
                <a:cs typeface="Oswald"/>
                <a:sym typeface="Oswald"/>
              </a:rPr>
              <a:t>EDITING PROGRAMS</a:t>
            </a:r>
            <a:endParaRPr b="1" sz="2800">
              <a:solidFill>
                <a:srgbClr val="0B5394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305" name="Google Shape;305;p38"/>
          <p:cNvCxnSpPr/>
          <p:nvPr/>
        </p:nvCxnSpPr>
        <p:spPr>
          <a:xfrm flipH="1" rot="10800000">
            <a:off x="246025" y="553325"/>
            <a:ext cx="8408400" cy="264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6" name="Google Shape;306;p38"/>
          <p:cNvSpPr txBox="1"/>
          <p:nvPr/>
        </p:nvSpPr>
        <p:spPr>
          <a:xfrm>
            <a:off x="321150" y="579725"/>
            <a:ext cx="8572500" cy="33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b="1" lang="en" sz="1800">
                <a:solidFill>
                  <a:schemeClr val="dk2"/>
                </a:solidFill>
              </a:rPr>
              <a:t>DO NOT EDIT #20-23 , #30-33.</a:t>
            </a:r>
            <a:endParaRPr b="1" sz="1800">
              <a:solidFill>
                <a:schemeClr val="dk2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If you wish to edit copy them to an empty slot using COPY option in Utility menu (F2) and then make changes to the copied version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All 8 programs (plus test functions)- currently in use password protected. Cannot edit without password.</a:t>
            </a:r>
            <a:endParaRPr sz="1800">
              <a:solidFill>
                <a:schemeClr val="dk2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Those with the password - a good practice to follow: lock the program to prevent inadvertently editing it</a:t>
            </a:r>
            <a:br>
              <a:rPr lang="en" sz="1800">
                <a:solidFill>
                  <a:schemeClr val="dk2"/>
                </a:solidFill>
              </a:rPr>
            </a:b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Deleted older programs that were not in use .</a:t>
            </a:r>
            <a:endParaRPr sz="1800">
              <a:solidFill>
                <a:schemeClr val="dk2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9"/>
          <p:cNvSpPr txBox="1"/>
          <p:nvPr/>
        </p:nvSpPr>
        <p:spPr>
          <a:xfrm>
            <a:off x="453575" y="0"/>
            <a:ext cx="7334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0B5394"/>
                </a:solidFill>
                <a:latin typeface="Oswald"/>
                <a:ea typeface="Oswald"/>
                <a:cs typeface="Oswald"/>
                <a:sym typeface="Oswald"/>
              </a:rPr>
              <a:t>BACK-UP OPTIONS </a:t>
            </a:r>
            <a:endParaRPr b="1" sz="2800">
              <a:solidFill>
                <a:srgbClr val="0B5394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aphicFrame>
        <p:nvGraphicFramePr>
          <p:cNvPr id="312" name="Google Shape;312;p39"/>
          <p:cNvGraphicFramePr/>
          <p:nvPr/>
        </p:nvGraphicFramePr>
        <p:xfrm>
          <a:off x="310800" y="874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{E1D544B3-6277-4FBF-9027-6FA0FE7B68D3}</a:tableStyleId>
              </a:tblPr>
              <a:tblGrid>
                <a:gridCol w="4261200"/>
                <a:gridCol w="2225425"/>
                <a:gridCol w="2128825"/>
              </a:tblGrid>
              <a:tr h="100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>
                          <a:latin typeface="Oswald"/>
                          <a:ea typeface="Oswald"/>
                          <a:cs typeface="Oswald"/>
                          <a:sym typeface="Oswald"/>
                        </a:rPr>
                        <a:t>MAIN UNIT</a:t>
                      </a:r>
                      <a:endParaRPr sz="1900"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>
                          <a:latin typeface="Oswald"/>
                          <a:ea typeface="Oswald"/>
                          <a:cs typeface="Oswald"/>
                          <a:sym typeface="Oswald"/>
                        </a:rPr>
                        <a:t>USB</a:t>
                      </a:r>
                      <a:endParaRPr sz="1900"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>
                          <a:latin typeface="Oswald"/>
                          <a:ea typeface="Oswald"/>
                          <a:cs typeface="Oswald"/>
                          <a:sym typeface="Oswald"/>
                        </a:rPr>
                        <a:t>GITHUB</a:t>
                      </a:r>
                      <a:endParaRPr sz="1900"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T="91425" marB="91425" marR="91425" marL="91425"/>
                </a:tc>
              </a:tr>
              <a:tr h="2375500">
                <a:tc>
                  <a:txBody>
                    <a:bodyPr/>
                    <a:lstStyle/>
                    <a:p>
                      <a:pPr indent="-3302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Spectral"/>
                        <a:buChar char="●"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Spectral"/>
                          <a:ea typeface="Spectral"/>
                          <a:cs typeface="Spectral"/>
                          <a:sym typeface="Spectral"/>
                        </a:rPr>
                        <a:t>Backup option in Utility → Program in F2 menu .</a:t>
                      </a:r>
                      <a:endParaRPr sz="1600">
                        <a:solidFill>
                          <a:schemeClr val="dk1"/>
                        </a:solidFill>
                        <a:latin typeface="Spectral"/>
                        <a:ea typeface="Spectral"/>
                        <a:cs typeface="Spectral"/>
                        <a:sym typeface="Spectral"/>
                      </a:endParaRPr>
                    </a:p>
                    <a:p>
                      <a:pPr indent="-3302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Spectral"/>
                        <a:buChar char="●"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Spectral"/>
                          <a:ea typeface="Spectral"/>
                          <a:cs typeface="Spectral"/>
                          <a:sym typeface="Spectral"/>
                        </a:rPr>
                        <a:t>Creates a backup of the current program in reserved backup location on the memory card. A separate backup location is reserved for each program number.</a:t>
                      </a:r>
                      <a:endParaRPr sz="1600">
                        <a:solidFill>
                          <a:schemeClr val="dk1"/>
                        </a:solidFill>
                        <a:latin typeface="Spectral"/>
                        <a:ea typeface="Spectral"/>
                        <a:cs typeface="Spectral"/>
                        <a:sym typeface="Spectral"/>
                      </a:endParaRPr>
                    </a:p>
                    <a:p>
                      <a:pPr indent="-3302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Spectral"/>
                        <a:buChar char="●"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Spectral"/>
                          <a:ea typeface="Spectral"/>
                          <a:cs typeface="Spectral"/>
                          <a:sym typeface="Spectral"/>
                        </a:rPr>
                        <a:t>Backed up data can be easily restored using the Restore option in Utility → Program in F2 menu .</a:t>
                      </a:r>
                      <a:endParaRPr sz="1600">
                        <a:solidFill>
                          <a:schemeClr val="dk1"/>
                        </a:solidFill>
                        <a:latin typeface="Spectral"/>
                        <a:ea typeface="Spectral"/>
                        <a:cs typeface="Spectral"/>
                        <a:sym typeface="Spectral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chemeClr val="dk1"/>
                        </a:solidFill>
                        <a:latin typeface="Spectral"/>
                        <a:ea typeface="Spectral"/>
                        <a:cs typeface="Spectral"/>
                        <a:sym typeface="Spectral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3302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Spectral"/>
                        <a:buChar char="●"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Spectral"/>
                          <a:ea typeface="Spectral"/>
                          <a:cs typeface="Spectral"/>
                          <a:sym typeface="Spectral"/>
                        </a:rPr>
                        <a:t>All programs are backed up in the mini-gantry USB</a:t>
                      </a:r>
                      <a:endParaRPr sz="1600">
                        <a:solidFill>
                          <a:schemeClr val="dk1"/>
                        </a:solidFill>
                        <a:latin typeface="Spectral"/>
                        <a:ea typeface="Spectral"/>
                        <a:cs typeface="Spectral"/>
                        <a:sym typeface="Spectral"/>
                      </a:endParaRPr>
                    </a:p>
                    <a:p>
                      <a:pPr indent="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chemeClr val="dk1"/>
                        </a:solidFill>
                        <a:latin typeface="Spectral"/>
                        <a:ea typeface="Spectral"/>
                        <a:cs typeface="Spectral"/>
                        <a:sym typeface="Spectral"/>
                      </a:endParaRPr>
                    </a:p>
                    <a:p>
                      <a:pPr indent="-3302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600"/>
                        <a:buFont typeface="Spectral"/>
                        <a:buChar char="●"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Spectral"/>
                          <a:ea typeface="Spectral"/>
                          <a:cs typeface="Spectral"/>
                          <a:sym typeface="Spectral"/>
                        </a:rPr>
                        <a:t>USB must have a dir `Programs` for proper upload/download</a:t>
                      </a:r>
                      <a:r>
                        <a:rPr lang="en" sz="1600">
                          <a:solidFill>
                            <a:schemeClr val="dk2"/>
                          </a:solidFill>
                          <a:latin typeface="Spectral"/>
                          <a:ea typeface="Spectral"/>
                          <a:cs typeface="Spectral"/>
                          <a:sym typeface="Spectral"/>
                        </a:rPr>
                        <a:t> </a:t>
                      </a:r>
                      <a:endParaRPr sz="1200">
                        <a:latin typeface="Spectral"/>
                        <a:ea typeface="Spectral"/>
                        <a:cs typeface="Spectral"/>
                        <a:sym typeface="Spectral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Spectral"/>
                          <a:ea typeface="Spectral"/>
                          <a:cs typeface="Spectral"/>
                          <a:sym typeface="Spectral"/>
                        </a:rPr>
                        <a:t> </a:t>
                      </a:r>
                      <a:r>
                        <a:rPr lang="en" sz="1600">
                          <a:solidFill>
                            <a:schemeClr val="dk1"/>
                          </a:solidFill>
                          <a:latin typeface="Spectral"/>
                          <a:ea typeface="Spectral"/>
                          <a:cs typeface="Spectral"/>
                          <a:sym typeface="Spectral"/>
                        </a:rPr>
                        <a:t>Programs are in .xml format. Once finalized , push to git repo ?</a:t>
                      </a:r>
                      <a:endParaRPr sz="1200">
                        <a:solidFill>
                          <a:schemeClr val="dk1"/>
                        </a:solidFill>
                        <a:latin typeface="Spectral"/>
                        <a:ea typeface="Spectral"/>
                        <a:cs typeface="Spectral"/>
                        <a:sym typeface="Spectral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cxnSp>
        <p:nvCxnSpPr>
          <p:cNvPr id="313" name="Google Shape;313;p39"/>
          <p:cNvCxnSpPr/>
          <p:nvPr/>
        </p:nvCxnSpPr>
        <p:spPr>
          <a:xfrm flipH="1" rot="10800000">
            <a:off x="246025" y="617225"/>
            <a:ext cx="8408400" cy="264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4" name="Google Shape;314;p39"/>
          <p:cNvSpPr txBox="1"/>
          <p:nvPr/>
        </p:nvSpPr>
        <p:spPr>
          <a:xfrm>
            <a:off x="246025" y="4512200"/>
            <a:ext cx="8879700" cy="3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***Copy of all </a:t>
            </a:r>
            <a:r>
              <a:rPr lang="en" sz="1600">
                <a:solidFill>
                  <a:schemeClr val="dk1"/>
                </a:solidFill>
              </a:rPr>
              <a:t>PROGRAMS</a:t>
            </a:r>
            <a:r>
              <a:rPr lang="en" sz="1600">
                <a:solidFill>
                  <a:schemeClr val="dk1"/>
                </a:solidFill>
              </a:rPr>
              <a:t> written so far is on the test stand PC inside dir </a:t>
            </a:r>
            <a:r>
              <a:rPr i="1" lang="en" sz="1600" u="sng">
                <a:solidFill>
                  <a:schemeClr val="dk1"/>
                </a:solidFill>
              </a:rPr>
              <a:t>encap prgrms</a:t>
            </a:r>
            <a:endParaRPr i="1" sz="1600" u="sng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9" name="Google Shape;319;p40"/>
          <p:cNvCxnSpPr/>
          <p:nvPr/>
        </p:nvCxnSpPr>
        <p:spPr>
          <a:xfrm>
            <a:off x="246025" y="560750"/>
            <a:ext cx="8450400" cy="17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0" name="Google Shape;320;p40"/>
          <p:cNvSpPr txBox="1"/>
          <p:nvPr/>
        </p:nvSpPr>
        <p:spPr>
          <a:xfrm>
            <a:off x="349975" y="51650"/>
            <a:ext cx="8242500" cy="3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</a:rPr>
              <a:t>GLUE LEAKAGE </a:t>
            </a:r>
            <a:endParaRPr sz="1800">
              <a:solidFill>
                <a:srgbClr val="FF0000"/>
              </a:solidFill>
            </a:endParaRPr>
          </a:p>
        </p:txBody>
      </p:sp>
      <p:sp>
        <p:nvSpPr>
          <p:cNvPr id="321" name="Google Shape;321;p40"/>
          <p:cNvSpPr txBox="1"/>
          <p:nvPr/>
        </p:nvSpPr>
        <p:spPr>
          <a:xfrm>
            <a:off x="246025" y="1416325"/>
            <a:ext cx="8189100" cy="20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322" name="Google Shape;322;p40"/>
          <p:cNvSpPr txBox="1"/>
          <p:nvPr/>
        </p:nvSpPr>
        <p:spPr>
          <a:xfrm>
            <a:off x="457825" y="905100"/>
            <a:ext cx="7977300" cy="333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pectral"/>
              <a:buChar char="●"/>
            </a:pPr>
            <a:r>
              <a:rPr lang="en" sz="20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Vacuum knob controls the suction. </a:t>
            </a:r>
            <a:endParaRPr sz="20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pectral"/>
              <a:buChar char="●"/>
            </a:pPr>
            <a:r>
              <a:rPr lang="en" sz="20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1.5 turns Counter CW should prevent adhesive dripping.</a:t>
            </a:r>
            <a:endParaRPr sz="20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pectral"/>
              <a:buChar char="●"/>
            </a:pPr>
            <a:r>
              <a:rPr lang="en" sz="20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If the glue still leaks, slightly increase the setting.</a:t>
            </a:r>
            <a:endParaRPr sz="20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pectral"/>
              <a:buChar char="●"/>
            </a:pPr>
            <a:r>
              <a:rPr lang="en" sz="20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Perform this check each time you replace the syringe.</a:t>
            </a:r>
            <a:endParaRPr sz="20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Spectral"/>
              <a:buChar char="●"/>
            </a:pPr>
            <a:r>
              <a:rPr lang="en" sz="2000">
                <a:solidFill>
                  <a:srgbClr val="FF0000"/>
                </a:solidFill>
                <a:latin typeface="Spectral"/>
                <a:ea typeface="Spectral"/>
                <a:cs typeface="Spectral"/>
                <a:sym typeface="Spectral"/>
              </a:rPr>
              <a:t>Avoid turning the vacuum too high and cause the generation of bubbles in the syringe. Air bubbles trapped in the syringe can be dispensed as a gap.</a:t>
            </a:r>
            <a:endParaRPr sz="2000">
              <a:solidFill>
                <a:srgbClr val="FF0000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41"/>
          <p:cNvSpPr txBox="1"/>
          <p:nvPr/>
        </p:nvSpPr>
        <p:spPr>
          <a:xfrm>
            <a:off x="246025" y="171825"/>
            <a:ext cx="8242500" cy="3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</a:rPr>
              <a:t>INSUFFICIENT GLUE DISPENSED AT THE INITIAL POINT OF APPLICATION</a:t>
            </a:r>
            <a:endParaRPr sz="1800">
              <a:solidFill>
                <a:srgbClr val="FF0000"/>
              </a:solidFill>
            </a:endParaRPr>
          </a:p>
        </p:txBody>
      </p:sp>
      <p:sp>
        <p:nvSpPr>
          <p:cNvPr id="328" name="Google Shape;328;p41"/>
          <p:cNvSpPr txBox="1"/>
          <p:nvPr/>
        </p:nvSpPr>
        <p:spPr>
          <a:xfrm>
            <a:off x="378625" y="1298750"/>
            <a:ext cx="7977300" cy="333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pectral"/>
              <a:buChar char="●"/>
            </a:pPr>
            <a:r>
              <a:rPr lang="en" sz="21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First stepped hole/ notch receives less glue deposit → uncovered wire bonds </a:t>
            </a:r>
            <a:endParaRPr sz="21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2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pectral"/>
              <a:buChar char="●"/>
            </a:pPr>
            <a:r>
              <a:rPr lang="en" sz="21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Insert a new Memory Address</a:t>
            </a:r>
            <a:r>
              <a:rPr lang="en" sz="2100">
                <a:solidFill>
                  <a:schemeClr val="dk2"/>
                </a:solidFill>
                <a:latin typeface="Spectral"/>
                <a:ea typeface="Spectral"/>
                <a:cs typeface="Spectral"/>
                <a:sym typeface="Spectral"/>
              </a:rPr>
              <a:t>  :  </a:t>
            </a:r>
            <a:r>
              <a:rPr lang="en" sz="2100">
                <a:solidFill>
                  <a:srgbClr val="0000FF"/>
                </a:solidFill>
                <a:latin typeface="Spectral"/>
                <a:ea typeface="Spectral"/>
                <a:cs typeface="Spectral"/>
                <a:sym typeface="Spectral"/>
              </a:rPr>
              <a:t>DISPENSE ON </a:t>
            </a:r>
            <a:r>
              <a:rPr lang="en" sz="2100">
                <a:latin typeface="Spectral"/>
                <a:ea typeface="Spectral"/>
                <a:cs typeface="Spectral"/>
                <a:sym typeface="Spectral"/>
              </a:rPr>
              <a:t> </a:t>
            </a:r>
            <a:r>
              <a:rPr lang="en" sz="21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before the first point of application.</a:t>
            </a:r>
            <a:endParaRPr sz="21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pectral"/>
              <a:buChar char="●"/>
            </a:pPr>
            <a:r>
              <a:rPr lang="en" sz="21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Allows time for the material to flow to the tip  </a:t>
            </a:r>
            <a:endParaRPr sz="21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2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cxnSp>
        <p:nvCxnSpPr>
          <p:cNvPr id="329" name="Google Shape;329;p41"/>
          <p:cNvCxnSpPr/>
          <p:nvPr/>
        </p:nvCxnSpPr>
        <p:spPr>
          <a:xfrm flipH="1" rot="10800000">
            <a:off x="246025" y="640450"/>
            <a:ext cx="8419500" cy="339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Google Shape;82;p15"/>
          <p:cNvGrpSpPr/>
          <p:nvPr/>
        </p:nvGrpSpPr>
        <p:grpSpPr>
          <a:xfrm>
            <a:off x="-85025" y="0"/>
            <a:ext cx="2457000" cy="4754649"/>
            <a:chOff x="391100" y="93475"/>
            <a:chExt cx="2457000" cy="4754649"/>
          </a:xfrm>
        </p:grpSpPr>
        <p:pic>
          <p:nvPicPr>
            <p:cNvPr id="83" name="Google Shape;83;p1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53850" y="816175"/>
              <a:ext cx="2131500" cy="40319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4" name="Google Shape;84;p15"/>
            <p:cNvSpPr txBox="1"/>
            <p:nvPr/>
          </p:nvSpPr>
          <p:spPr>
            <a:xfrm>
              <a:off x="391100" y="93475"/>
              <a:ext cx="2457000" cy="7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1"/>
                  </a:solidFill>
                  <a:latin typeface="Spectral"/>
                  <a:ea typeface="Spectral"/>
                  <a:cs typeface="Spectral"/>
                  <a:sym typeface="Spectral"/>
                </a:rPr>
                <a:t>TEACH PENDANT/REMOTE</a:t>
              </a:r>
              <a:endParaRPr sz="18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endParaRPr>
            </a:p>
          </p:txBody>
        </p:sp>
      </p:grpSp>
      <p:pic>
        <p:nvPicPr>
          <p:cNvPr id="85" name="Google Shape;8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52700" y="859588"/>
            <a:ext cx="2219300" cy="3035475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5"/>
          <p:cNvSpPr txBox="1"/>
          <p:nvPr/>
        </p:nvSpPr>
        <p:spPr>
          <a:xfrm>
            <a:off x="4659000" y="161550"/>
            <a:ext cx="4485000" cy="132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Program  =  series of instructions stored in the main memory unit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Each instruction is stored in a numbered </a:t>
            </a:r>
            <a:r>
              <a:rPr b="1" lang="en" sz="1500">
                <a:solidFill>
                  <a:schemeClr val="dk1"/>
                </a:solidFill>
              </a:rPr>
              <a:t>MEMORY ADDRESS (MA)</a:t>
            </a:r>
            <a:endParaRPr b="1" sz="15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2"/>
              </a:solidFill>
            </a:endParaRPr>
          </a:p>
        </p:txBody>
      </p:sp>
      <p:sp>
        <p:nvSpPr>
          <p:cNvPr id="87" name="Google Shape;87;p15"/>
          <p:cNvSpPr txBox="1"/>
          <p:nvPr/>
        </p:nvSpPr>
        <p:spPr>
          <a:xfrm>
            <a:off x="5058475" y="1615325"/>
            <a:ext cx="1810800" cy="527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X,Y,Z axis value</a:t>
            </a:r>
            <a:endParaRPr sz="15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88" name="Google Shape;88;p15"/>
          <p:cNvSpPr txBox="1"/>
          <p:nvPr/>
        </p:nvSpPr>
        <p:spPr>
          <a:xfrm>
            <a:off x="7106750" y="1546925"/>
            <a:ext cx="1998600" cy="6639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Dispensing time, Line speed</a:t>
            </a:r>
            <a:endParaRPr sz="15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cxnSp>
        <p:nvCxnSpPr>
          <p:cNvPr id="89" name="Google Shape;89;p15"/>
          <p:cNvCxnSpPr>
            <a:endCxn id="87" idx="0"/>
          </p:cNvCxnSpPr>
          <p:nvPr/>
        </p:nvCxnSpPr>
        <p:spPr>
          <a:xfrm flipH="1">
            <a:off x="5963875" y="1224125"/>
            <a:ext cx="199800" cy="391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0" name="Google Shape;90;p15"/>
          <p:cNvCxnSpPr>
            <a:endCxn id="88" idx="0"/>
          </p:cNvCxnSpPr>
          <p:nvPr/>
        </p:nvCxnSpPr>
        <p:spPr>
          <a:xfrm>
            <a:off x="6146450" y="1224125"/>
            <a:ext cx="1959600" cy="322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91" name="Google Shape;91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34138" y="2363225"/>
            <a:ext cx="3734725" cy="2627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42"/>
          <p:cNvSpPr txBox="1"/>
          <p:nvPr/>
        </p:nvSpPr>
        <p:spPr>
          <a:xfrm>
            <a:off x="318450" y="104750"/>
            <a:ext cx="8507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</a:rPr>
              <a:t>OFFSET</a:t>
            </a:r>
            <a:r>
              <a:rPr lang="en" sz="1800">
                <a:solidFill>
                  <a:srgbClr val="FF0000"/>
                </a:solidFill>
              </a:rPr>
              <a:t> IN THE THICKNESS OF THE MODULES → LOWERING OF THE TIP ALONG Z-AXIS →  DAMAGED BONDS</a:t>
            </a:r>
            <a:endParaRPr sz="1800">
              <a:solidFill>
                <a:srgbClr val="FF0000"/>
              </a:solidFill>
            </a:endParaRPr>
          </a:p>
        </p:txBody>
      </p:sp>
      <p:sp>
        <p:nvSpPr>
          <p:cNvPr id="335" name="Google Shape;335;p42"/>
          <p:cNvSpPr txBox="1"/>
          <p:nvPr/>
        </p:nvSpPr>
        <p:spPr>
          <a:xfrm>
            <a:off x="246025" y="1416325"/>
            <a:ext cx="8189100" cy="20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336" name="Google Shape;336;p42"/>
          <p:cNvSpPr txBox="1"/>
          <p:nvPr/>
        </p:nvSpPr>
        <p:spPr>
          <a:xfrm>
            <a:off x="457900" y="1315950"/>
            <a:ext cx="7977300" cy="333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pectral"/>
              <a:buChar char="●"/>
            </a:pPr>
            <a:r>
              <a:rPr lang="en" sz="21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Max Z-axis limit set for each program (except FS )</a:t>
            </a:r>
            <a:endParaRPr sz="21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pectral"/>
              <a:buChar char="●"/>
            </a:pPr>
            <a:r>
              <a:rPr lang="en" sz="21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Tip won’t lower beyond the max z-axis limit while editing the program</a:t>
            </a:r>
            <a:endParaRPr sz="21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cxnSp>
        <p:nvCxnSpPr>
          <p:cNvPr id="337" name="Google Shape;337;p42"/>
          <p:cNvCxnSpPr/>
          <p:nvPr/>
        </p:nvCxnSpPr>
        <p:spPr>
          <a:xfrm>
            <a:off x="221350" y="922225"/>
            <a:ext cx="8450400" cy="17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3"/>
          <p:cNvSpPr txBox="1"/>
          <p:nvPr/>
        </p:nvSpPr>
        <p:spPr>
          <a:xfrm>
            <a:off x="318450" y="104750"/>
            <a:ext cx="8507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</a:rPr>
              <a:t>PRESSURE SETTINGS INCREASED FROM 15 psi to 22 psi</a:t>
            </a:r>
            <a:endParaRPr sz="1800">
              <a:solidFill>
                <a:srgbClr val="FF0000"/>
              </a:solidFill>
            </a:endParaRPr>
          </a:p>
        </p:txBody>
      </p:sp>
      <p:sp>
        <p:nvSpPr>
          <p:cNvPr id="343" name="Google Shape;343;p43"/>
          <p:cNvSpPr txBox="1"/>
          <p:nvPr/>
        </p:nvSpPr>
        <p:spPr>
          <a:xfrm>
            <a:off x="246025" y="1416325"/>
            <a:ext cx="8189100" cy="20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344" name="Google Shape;344;p43"/>
          <p:cNvSpPr txBox="1"/>
          <p:nvPr/>
        </p:nvSpPr>
        <p:spPr>
          <a:xfrm>
            <a:off x="457900" y="1315950"/>
            <a:ext cx="7977300" cy="333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pectral"/>
              <a:buChar char="●"/>
            </a:pPr>
            <a:r>
              <a:rPr lang="en" sz="21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Expired glue </a:t>
            </a:r>
            <a:br>
              <a:rPr lang="en" sz="21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</a:br>
            <a:endParaRPr sz="21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pectral"/>
              <a:buChar char="●"/>
            </a:pPr>
            <a:r>
              <a:rPr lang="en" sz="21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Use upto 6 months from expiry.</a:t>
            </a:r>
            <a:endParaRPr sz="21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cxnSp>
        <p:nvCxnSpPr>
          <p:cNvPr id="345" name="Google Shape;345;p43"/>
          <p:cNvCxnSpPr/>
          <p:nvPr/>
        </p:nvCxnSpPr>
        <p:spPr>
          <a:xfrm>
            <a:off x="221350" y="720350"/>
            <a:ext cx="8450400" cy="17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44"/>
          <p:cNvSpPr txBox="1"/>
          <p:nvPr/>
        </p:nvSpPr>
        <p:spPr>
          <a:xfrm>
            <a:off x="453575" y="0"/>
            <a:ext cx="7334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0B5394"/>
                </a:solidFill>
                <a:latin typeface="Oswald"/>
                <a:ea typeface="Oswald"/>
                <a:cs typeface="Oswald"/>
                <a:sym typeface="Oswald"/>
              </a:rPr>
              <a:t>ESTIMATES</a:t>
            </a:r>
            <a:endParaRPr b="1" sz="2800">
              <a:solidFill>
                <a:srgbClr val="0B5394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351" name="Google Shape;351;p44"/>
          <p:cNvCxnSpPr/>
          <p:nvPr/>
        </p:nvCxnSpPr>
        <p:spPr>
          <a:xfrm flipH="1" rot="10800000">
            <a:off x="246025" y="553325"/>
            <a:ext cx="8408400" cy="264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52" name="Google Shape;352;p44"/>
          <p:cNvSpPr txBox="1"/>
          <p:nvPr/>
        </p:nvSpPr>
        <p:spPr>
          <a:xfrm>
            <a:off x="3592400" y="734850"/>
            <a:ext cx="5413800" cy="42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pectral"/>
              <a:buChar char="●"/>
            </a:pPr>
            <a:r>
              <a:rPr lang="en" sz="1800">
                <a:solidFill>
                  <a:schemeClr val="dk2"/>
                </a:solidFill>
                <a:latin typeface="Spectral"/>
                <a:ea typeface="Spectral"/>
                <a:cs typeface="Spectral"/>
                <a:sym typeface="Spectral"/>
              </a:rPr>
              <a:t>FRONTSIDE</a:t>
            </a:r>
            <a:br>
              <a:rPr lang="en" sz="1800">
                <a:solidFill>
                  <a:schemeClr val="dk2"/>
                </a:solidFill>
                <a:latin typeface="Spectral"/>
                <a:ea typeface="Spectral"/>
                <a:cs typeface="Spectral"/>
                <a:sym typeface="Spectral"/>
              </a:rPr>
            </a:br>
            <a:r>
              <a:rPr lang="en" sz="1800">
                <a:solidFill>
                  <a:schemeClr val="dk2"/>
                </a:solidFill>
                <a:latin typeface="Spectral"/>
                <a:ea typeface="Spectral"/>
                <a:cs typeface="Spectral"/>
                <a:sym typeface="Spectral"/>
              </a:rPr>
              <a:t>Glue  = </a:t>
            </a:r>
            <a:r>
              <a:rPr lang="en" sz="1800">
                <a:solidFill>
                  <a:schemeClr val="dk2"/>
                </a:solidFill>
                <a:latin typeface="Spectral"/>
                <a:ea typeface="Spectral"/>
                <a:cs typeface="Spectral"/>
                <a:sym typeface="Spectral"/>
              </a:rPr>
              <a:t>5 ml of part A can encapsulate the frontside of 3 modules (FSH + FN)</a:t>
            </a:r>
            <a:endParaRPr sz="1800">
              <a:solidFill>
                <a:schemeClr val="dk2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pectral"/>
              <a:buChar char="●"/>
            </a:pPr>
            <a:r>
              <a:rPr lang="en" sz="1800">
                <a:solidFill>
                  <a:schemeClr val="dk2"/>
                </a:solidFill>
                <a:latin typeface="Spectral"/>
                <a:ea typeface="Spectral"/>
                <a:cs typeface="Spectral"/>
                <a:sym typeface="Spectral"/>
              </a:rPr>
              <a:t>BACKSIDE</a:t>
            </a:r>
            <a:endParaRPr sz="1800">
              <a:solidFill>
                <a:schemeClr val="dk2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Spectral"/>
                <a:ea typeface="Spectral"/>
                <a:cs typeface="Spectral"/>
                <a:sym typeface="Spectral"/>
              </a:rPr>
              <a:t>Glue  =  ?</a:t>
            </a:r>
            <a:endParaRPr sz="1800">
              <a:solidFill>
                <a:schemeClr val="dk2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Spectral"/>
                <a:ea typeface="Spectral"/>
                <a:cs typeface="Spectral"/>
                <a:sym typeface="Spectral"/>
              </a:rPr>
              <a:t>Time =  ?</a:t>
            </a:r>
            <a:endParaRPr sz="1800">
              <a:solidFill>
                <a:schemeClr val="dk2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pectral"/>
              <a:buChar char="●"/>
            </a:pPr>
            <a:r>
              <a:rPr lang="en" sz="1800">
                <a:solidFill>
                  <a:schemeClr val="dk2"/>
                </a:solidFill>
                <a:latin typeface="Spectral"/>
                <a:ea typeface="Spectral"/>
                <a:cs typeface="Spectral"/>
                <a:sym typeface="Spectral"/>
              </a:rPr>
              <a:t>Glue will not cure for up to 2 hours after preparation</a:t>
            </a:r>
            <a:endParaRPr sz="1800">
              <a:solidFill>
                <a:schemeClr val="dk2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353" name="Google Shape;353;p44"/>
          <p:cNvSpPr txBox="1"/>
          <p:nvPr/>
        </p:nvSpPr>
        <p:spPr>
          <a:xfrm>
            <a:off x="111750" y="722575"/>
            <a:ext cx="3532200" cy="9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Sylgard (encapsulant) - Part A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Araldite (epoxy) - Part B 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354" name="Google Shape;35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750" y="1763775"/>
            <a:ext cx="3192001" cy="303889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55" name="Google Shape;355;p44"/>
          <p:cNvGraphicFramePr/>
          <p:nvPr/>
        </p:nvGraphicFramePr>
        <p:xfrm>
          <a:off x="4115413" y="1815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{E1D544B3-6277-4FBF-9027-6FA0FE7B68D3}</a:tableStyleId>
              </a:tblPr>
              <a:tblGrid>
                <a:gridCol w="1455925"/>
                <a:gridCol w="1455925"/>
                <a:gridCol w="1455925"/>
              </a:tblGrid>
              <a:tr h="416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0000"/>
                          </a:solidFill>
                        </a:rPr>
                        <a:t>SITE</a:t>
                      </a:r>
                      <a:endParaRPr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0000"/>
                          </a:solidFill>
                        </a:rPr>
                        <a:t>TIME (s)</a:t>
                      </a:r>
                      <a:endParaRPr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0000"/>
                          </a:solidFill>
                        </a:rPr>
                        <a:t>TIME (min)</a:t>
                      </a:r>
                      <a:endParaRPr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4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FSH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602.55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~ 10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4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FN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64.48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~ 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45"/>
          <p:cNvSpPr txBox="1"/>
          <p:nvPr/>
        </p:nvSpPr>
        <p:spPr>
          <a:xfrm>
            <a:off x="453575" y="0"/>
            <a:ext cx="7334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0B5394"/>
                </a:solidFill>
                <a:latin typeface="Oswald"/>
                <a:ea typeface="Oswald"/>
                <a:cs typeface="Oswald"/>
                <a:sym typeface="Oswald"/>
              </a:rPr>
              <a:t>DOCUMENTATION UPDATED</a:t>
            </a:r>
            <a:endParaRPr b="1" sz="2800">
              <a:solidFill>
                <a:srgbClr val="0B5394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361" name="Google Shape;361;p45"/>
          <p:cNvCxnSpPr/>
          <p:nvPr/>
        </p:nvCxnSpPr>
        <p:spPr>
          <a:xfrm flipH="1" rot="10800000">
            <a:off x="246025" y="553325"/>
            <a:ext cx="8408400" cy="264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2" name="Google Shape;362;p45"/>
          <p:cNvSpPr txBox="1"/>
          <p:nvPr/>
        </p:nvSpPr>
        <p:spPr>
          <a:xfrm>
            <a:off x="575050" y="798675"/>
            <a:ext cx="8079300" cy="420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3 separate documents</a:t>
            </a:r>
            <a:br>
              <a:rPr lang="en" sz="1800">
                <a:solidFill>
                  <a:schemeClr val="dk2"/>
                </a:solidFill>
              </a:rPr>
            </a:b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1 -  preparation of the glue and how to run the program</a:t>
            </a:r>
            <a:br>
              <a:rPr lang="en" sz="1800">
                <a:solidFill>
                  <a:schemeClr val="dk2"/>
                </a:solidFill>
              </a:rPr>
            </a:b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2 - program description (Use DEBUG PROGRAM option)</a:t>
            </a:r>
            <a:br>
              <a:rPr lang="en" sz="1800">
                <a:solidFill>
                  <a:schemeClr val="dk2"/>
                </a:solidFill>
              </a:rPr>
            </a:b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3 - Troubleshooting and for editing the programme</a:t>
            </a:r>
            <a:br>
              <a:rPr lang="en" sz="1800">
                <a:solidFill>
                  <a:schemeClr val="dk2"/>
                </a:solidFill>
              </a:rPr>
            </a:b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Anyone who makes any changes to the program MUST FILL THE LOGBOOK</a:t>
            </a:r>
            <a:br>
              <a:rPr lang="en" sz="1800">
                <a:solidFill>
                  <a:schemeClr val="dk2"/>
                </a:solidFill>
              </a:rPr>
            </a:b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Push to github ?</a:t>
            </a:r>
            <a:endParaRPr sz="1800">
              <a:solidFill>
                <a:schemeClr val="dk2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46"/>
          <p:cNvSpPr txBox="1"/>
          <p:nvPr/>
        </p:nvSpPr>
        <p:spPr>
          <a:xfrm>
            <a:off x="453575" y="0"/>
            <a:ext cx="7334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0B5394"/>
                </a:solidFill>
                <a:latin typeface="Oswald"/>
                <a:ea typeface="Oswald"/>
                <a:cs typeface="Oswald"/>
                <a:sym typeface="Oswald"/>
              </a:rPr>
              <a:t>NEW SCHEME</a:t>
            </a:r>
            <a:endParaRPr b="1" sz="2800">
              <a:solidFill>
                <a:srgbClr val="0B5394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368" name="Google Shape;368;p46"/>
          <p:cNvCxnSpPr/>
          <p:nvPr/>
        </p:nvCxnSpPr>
        <p:spPr>
          <a:xfrm flipH="1" rot="10800000">
            <a:off x="246025" y="553325"/>
            <a:ext cx="8408400" cy="264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9" name="Google Shape;369;p46"/>
          <p:cNvSpPr txBox="1"/>
          <p:nvPr/>
        </p:nvSpPr>
        <p:spPr>
          <a:xfrm>
            <a:off x="593125" y="657250"/>
            <a:ext cx="80613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Two reference points (R1,R2) on the hexaboard → account for offset.</a:t>
            </a:r>
            <a:endParaRPr sz="18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grpSp>
        <p:nvGrpSpPr>
          <p:cNvPr id="370" name="Google Shape;370;p46"/>
          <p:cNvGrpSpPr/>
          <p:nvPr/>
        </p:nvGrpSpPr>
        <p:grpSpPr>
          <a:xfrm>
            <a:off x="416203" y="1340662"/>
            <a:ext cx="2079520" cy="1515867"/>
            <a:chOff x="453575" y="1340425"/>
            <a:chExt cx="2653126" cy="1989850"/>
          </a:xfrm>
        </p:grpSpPr>
        <p:pic>
          <p:nvPicPr>
            <p:cNvPr id="371" name="Google Shape;371;p4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53575" y="1340425"/>
              <a:ext cx="2653126" cy="19898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72" name="Google Shape;372;p46"/>
            <p:cNvSpPr txBox="1"/>
            <p:nvPr/>
          </p:nvSpPr>
          <p:spPr>
            <a:xfrm>
              <a:off x="1904225" y="2680425"/>
              <a:ext cx="621000" cy="33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FF0000"/>
                  </a:solidFill>
                </a:rPr>
                <a:t>R1</a:t>
              </a:r>
              <a:endParaRPr sz="1800">
                <a:solidFill>
                  <a:srgbClr val="FF0000"/>
                </a:solidFill>
              </a:endParaRPr>
            </a:p>
          </p:txBody>
        </p:sp>
      </p:grpSp>
      <p:grpSp>
        <p:nvGrpSpPr>
          <p:cNvPr id="373" name="Google Shape;373;p46"/>
          <p:cNvGrpSpPr/>
          <p:nvPr/>
        </p:nvGrpSpPr>
        <p:grpSpPr>
          <a:xfrm>
            <a:off x="2495720" y="1340623"/>
            <a:ext cx="2009427" cy="1515936"/>
            <a:chOff x="3204838" y="1370400"/>
            <a:chExt cx="2418374" cy="1929900"/>
          </a:xfrm>
        </p:grpSpPr>
        <p:pic>
          <p:nvPicPr>
            <p:cNvPr id="374" name="Google Shape;374;p4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204838" y="1370400"/>
              <a:ext cx="2418374" cy="19299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75" name="Google Shape;375;p46"/>
            <p:cNvSpPr txBox="1"/>
            <p:nvPr/>
          </p:nvSpPr>
          <p:spPr>
            <a:xfrm>
              <a:off x="4623200" y="2863875"/>
              <a:ext cx="621000" cy="33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FF0000"/>
                  </a:solidFill>
                </a:rPr>
                <a:t>R2</a:t>
              </a:r>
              <a:endParaRPr sz="1800">
                <a:solidFill>
                  <a:srgbClr val="FF0000"/>
                </a:solidFill>
              </a:endParaRPr>
            </a:p>
          </p:txBody>
        </p:sp>
      </p:grpSp>
      <p:grpSp>
        <p:nvGrpSpPr>
          <p:cNvPr id="376" name="Google Shape;376;p46"/>
          <p:cNvGrpSpPr/>
          <p:nvPr/>
        </p:nvGrpSpPr>
        <p:grpSpPr>
          <a:xfrm>
            <a:off x="4926718" y="1293682"/>
            <a:ext cx="3856542" cy="3258119"/>
            <a:chOff x="4572000" y="1293675"/>
            <a:chExt cx="4419599" cy="3549922"/>
          </a:xfrm>
        </p:grpSpPr>
        <p:pic>
          <p:nvPicPr>
            <p:cNvPr id="377" name="Google Shape;377;p46"/>
            <p:cNvPicPr preferRelativeResize="0"/>
            <p:nvPr/>
          </p:nvPicPr>
          <p:blipFill rotWithShape="1">
            <a:blip r:embed="rId5">
              <a:alphaModFix/>
            </a:blip>
            <a:srcRect b="-3500" l="1840" r="-1840" t="3500"/>
            <a:stretch/>
          </p:blipFill>
          <p:spPr>
            <a:xfrm>
              <a:off x="4572000" y="1293675"/>
              <a:ext cx="4419599" cy="3549922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78" name="Google Shape;378;p46"/>
            <p:cNvGrpSpPr/>
            <p:nvPr/>
          </p:nvGrpSpPr>
          <p:grpSpPr>
            <a:xfrm>
              <a:off x="4944150" y="1316025"/>
              <a:ext cx="2318175" cy="2327050"/>
              <a:chOff x="4944150" y="1316025"/>
              <a:chExt cx="2318175" cy="2327050"/>
            </a:xfrm>
          </p:grpSpPr>
          <p:sp>
            <p:nvSpPr>
              <p:cNvPr id="379" name="Google Shape;379;p46"/>
              <p:cNvSpPr/>
              <p:nvPr/>
            </p:nvSpPr>
            <p:spPr>
              <a:xfrm>
                <a:off x="4944150" y="3348475"/>
                <a:ext cx="220800" cy="294600"/>
              </a:xfrm>
              <a:prstGeom prst="ellipse">
                <a:avLst/>
              </a:prstGeom>
              <a:noFill/>
              <a:ln cap="flat" cmpd="sng" w="38100">
                <a:solidFill>
                  <a:srgbClr val="00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0" name="Google Shape;380;p46"/>
              <p:cNvSpPr/>
              <p:nvPr/>
            </p:nvSpPr>
            <p:spPr>
              <a:xfrm>
                <a:off x="7041525" y="1316025"/>
                <a:ext cx="220800" cy="294600"/>
              </a:xfrm>
              <a:prstGeom prst="ellipse">
                <a:avLst/>
              </a:prstGeom>
              <a:noFill/>
              <a:ln cap="flat" cmpd="sng" w="38100">
                <a:solidFill>
                  <a:srgbClr val="00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381" name="Google Shape;381;p46"/>
          <p:cNvSpPr txBox="1"/>
          <p:nvPr/>
        </p:nvSpPr>
        <p:spPr>
          <a:xfrm>
            <a:off x="440400" y="3134025"/>
            <a:ext cx="39945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Sharp point</a:t>
            </a:r>
            <a:endParaRPr sz="18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Far apart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47"/>
          <p:cNvSpPr txBox="1"/>
          <p:nvPr/>
        </p:nvSpPr>
        <p:spPr>
          <a:xfrm>
            <a:off x="453575" y="0"/>
            <a:ext cx="7334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0B5394"/>
                </a:solidFill>
                <a:latin typeface="Oswald"/>
                <a:ea typeface="Oswald"/>
                <a:cs typeface="Oswald"/>
                <a:sym typeface="Oswald"/>
              </a:rPr>
              <a:t>UPDATE</a:t>
            </a:r>
            <a:endParaRPr b="1" sz="2800">
              <a:solidFill>
                <a:srgbClr val="0B5394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387" name="Google Shape;387;p47"/>
          <p:cNvCxnSpPr/>
          <p:nvPr/>
        </p:nvCxnSpPr>
        <p:spPr>
          <a:xfrm flipH="1" rot="10800000">
            <a:off x="246025" y="553325"/>
            <a:ext cx="8408400" cy="264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8" name="Google Shape;388;p47"/>
          <p:cNvSpPr txBox="1"/>
          <p:nvPr/>
        </p:nvSpPr>
        <p:spPr>
          <a:xfrm>
            <a:off x="7881575" y="65450"/>
            <a:ext cx="2498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480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10</a:t>
            </a:r>
            <a:r>
              <a:rPr b="1" i="1" lang="en" sz="1480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 1 / 2024</a:t>
            </a:r>
            <a:endParaRPr b="1" i="1" sz="148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10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89" name="Google Shape;389;p47"/>
          <p:cNvPicPr preferRelativeResize="0"/>
          <p:nvPr/>
        </p:nvPicPr>
        <p:blipFill rotWithShape="1">
          <a:blip r:embed="rId3">
            <a:alphaModFix/>
          </a:blip>
          <a:srcRect b="13125" l="21777" r="0" t="68701"/>
          <a:stretch/>
        </p:blipFill>
        <p:spPr>
          <a:xfrm>
            <a:off x="4747050" y="813000"/>
            <a:ext cx="4340152" cy="1701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47"/>
          <p:cNvPicPr preferRelativeResize="0"/>
          <p:nvPr/>
        </p:nvPicPr>
        <p:blipFill rotWithShape="1">
          <a:blip r:embed="rId4">
            <a:alphaModFix/>
          </a:blip>
          <a:srcRect b="50775" l="0" r="0" t="0"/>
          <a:stretch/>
        </p:blipFill>
        <p:spPr>
          <a:xfrm>
            <a:off x="73050" y="837363"/>
            <a:ext cx="4617308" cy="1652650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p47"/>
          <p:cNvSpPr/>
          <p:nvPr/>
        </p:nvSpPr>
        <p:spPr>
          <a:xfrm>
            <a:off x="2430900" y="1199800"/>
            <a:ext cx="448500" cy="3936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p47"/>
          <p:cNvSpPr/>
          <p:nvPr/>
        </p:nvSpPr>
        <p:spPr>
          <a:xfrm>
            <a:off x="5640200" y="1593400"/>
            <a:ext cx="448500" cy="3936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p47"/>
          <p:cNvSpPr txBox="1"/>
          <p:nvPr/>
        </p:nvSpPr>
        <p:spPr>
          <a:xfrm>
            <a:off x="2378750" y="2964800"/>
            <a:ext cx="5701200" cy="14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R1, R2 for Frontside Notches updated - FD2, FD5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48"/>
          <p:cNvSpPr txBox="1"/>
          <p:nvPr>
            <p:ph type="title"/>
          </p:nvPr>
        </p:nvSpPr>
        <p:spPr>
          <a:xfrm>
            <a:off x="311700" y="3615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920">
                <a:solidFill>
                  <a:srgbClr val="000000"/>
                </a:solidFill>
              </a:rPr>
              <a:t>Scheme with 2 Reference points extended to Backside notches</a:t>
            </a:r>
            <a:endParaRPr sz="1920">
              <a:solidFill>
                <a:srgbClr val="000000"/>
              </a:solidFill>
            </a:endParaRPr>
          </a:p>
        </p:txBody>
      </p:sp>
      <p:grpSp>
        <p:nvGrpSpPr>
          <p:cNvPr id="399" name="Google Shape;399;p48"/>
          <p:cNvGrpSpPr/>
          <p:nvPr/>
        </p:nvGrpSpPr>
        <p:grpSpPr>
          <a:xfrm>
            <a:off x="653500" y="869850"/>
            <a:ext cx="4310656" cy="3904427"/>
            <a:chOff x="2416675" y="934275"/>
            <a:chExt cx="4310656" cy="3904427"/>
          </a:xfrm>
        </p:grpSpPr>
        <p:pic>
          <p:nvPicPr>
            <p:cNvPr id="400" name="Google Shape;400;p4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416675" y="934275"/>
              <a:ext cx="4310656" cy="390442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01" name="Google Shape;401;p48"/>
            <p:cNvSpPr/>
            <p:nvPr/>
          </p:nvSpPr>
          <p:spPr>
            <a:xfrm>
              <a:off x="5279125" y="1064200"/>
              <a:ext cx="396300" cy="323400"/>
            </a:xfrm>
            <a:prstGeom prst="rect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/>
            </a:p>
          </p:txBody>
        </p:sp>
        <p:sp>
          <p:nvSpPr>
            <p:cNvPr id="402" name="Google Shape;402;p48"/>
            <p:cNvSpPr/>
            <p:nvPr/>
          </p:nvSpPr>
          <p:spPr>
            <a:xfrm>
              <a:off x="3271900" y="4336100"/>
              <a:ext cx="396300" cy="323400"/>
            </a:xfrm>
            <a:prstGeom prst="rect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/>
            </a:p>
          </p:txBody>
        </p:sp>
      </p:grpSp>
      <p:pic>
        <p:nvPicPr>
          <p:cNvPr id="403" name="Google Shape;403;p48"/>
          <p:cNvPicPr preferRelativeResize="0"/>
          <p:nvPr/>
        </p:nvPicPr>
        <p:blipFill rotWithShape="1">
          <a:blip r:embed="rId3">
            <a:alphaModFix/>
          </a:blip>
          <a:srcRect b="87808" l="68918" r="22220" t="0"/>
          <a:stretch/>
        </p:blipFill>
        <p:spPr>
          <a:xfrm>
            <a:off x="4571997" y="1017913"/>
            <a:ext cx="2493527" cy="310767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4" name="Google Shape;404;p48"/>
          <p:cNvCxnSpPr/>
          <p:nvPr/>
        </p:nvCxnSpPr>
        <p:spPr>
          <a:xfrm flipH="1">
            <a:off x="5247700" y="1752750"/>
            <a:ext cx="626100" cy="9495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05" name="Google Shape;405;p48"/>
          <p:cNvSpPr txBox="1"/>
          <p:nvPr/>
        </p:nvSpPr>
        <p:spPr>
          <a:xfrm>
            <a:off x="3472923" y="1349474"/>
            <a:ext cx="486600" cy="2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</a:rPr>
              <a:t>R1</a:t>
            </a:r>
            <a:endParaRPr sz="1800">
              <a:solidFill>
                <a:srgbClr val="FF0000"/>
              </a:solidFill>
            </a:endParaRPr>
          </a:p>
        </p:txBody>
      </p:sp>
      <p:sp>
        <p:nvSpPr>
          <p:cNvPr id="406" name="Google Shape;406;p48"/>
          <p:cNvSpPr txBox="1"/>
          <p:nvPr/>
        </p:nvSpPr>
        <p:spPr>
          <a:xfrm>
            <a:off x="1935150" y="4037100"/>
            <a:ext cx="486600" cy="2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</a:rPr>
              <a:t>R2</a:t>
            </a:r>
            <a:endParaRPr sz="18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49"/>
          <p:cNvSpPr txBox="1"/>
          <p:nvPr>
            <p:ph type="title"/>
          </p:nvPr>
        </p:nvSpPr>
        <p:spPr>
          <a:xfrm>
            <a:off x="311700" y="445025"/>
            <a:ext cx="8520600" cy="29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Programs configured for 2 slots</a:t>
            </a:r>
            <a:endParaRPr sz="2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Operating manual pushed to github</a:t>
            </a:r>
            <a:endParaRPr sz="240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50"/>
          <p:cNvSpPr txBox="1"/>
          <p:nvPr>
            <p:ph type="title"/>
          </p:nvPr>
        </p:nvSpPr>
        <p:spPr>
          <a:xfrm>
            <a:off x="4025850" y="19573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BACKUP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51"/>
          <p:cNvSpPr txBox="1"/>
          <p:nvPr/>
        </p:nvSpPr>
        <p:spPr>
          <a:xfrm>
            <a:off x="566075" y="331850"/>
            <a:ext cx="7671300" cy="43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Correcting the coordinates for the XY offset using Group Edit isn’t feasible since the glue is dispensed as a line ,also  z height is different scattered .</a:t>
            </a:r>
            <a:br>
              <a:rPr lang="en" sz="1800">
                <a:solidFill>
                  <a:schemeClr val="dk2"/>
                </a:solidFill>
              </a:rPr>
            </a:b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Coordinate correction for 6 notches separately is time consuming ~ would require to compute displacement in XY every time new module is placed.</a:t>
            </a:r>
            <a:br>
              <a:rPr lang="en" sz="1800">
                <a:solidFill>
                  <a:schemeClr val="dk2"/>
                </a:solidFill>
              </a:rPr>
            </a:b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Try dispensing it as a point - issue still persists !! If the module is displaced from the default location you still need to edit the coordinates (time required reduces as you only have 6 points). Can’t do GE as the notches are oriented in different directions. We presumed dispensing as dot would work as the glue will spread over , however if the glue isnt completely deposited inside the holes it will just stick to the BP. encapsulation isn’t clean as a line dispense. 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6"/>
          <p:cNvPicPr preferRelativeResize="0"/>
          <p:nvPr/>
        </p:nvPicPr>
        <p:blipFill rotWithShape="1">
          <a:blip r:embed="rId3">
            <a:alphaModFix/>
          </a:blip>
          <a:srcRect b="41978" l="14143" r="4103" t="0"/>
          <a:stretch/>
        </p:blipFill>
        <p:spPr>
          <a:xfrm>
            <a:off x="341700" y="866137"/>
            <a:ext cx="2856576" cy="2703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6"/>
          <p:cNvPicPr preferRelativeResize="0"/>
          <p:nvPr/>
        </p:nvPicPr>
        <p:blipFill rotWithShape="1">
          <a:blip r:embed="rId4">
            <a:alphaModFix/>
          </a:blip>
          <a:srcRect b="44521" l="5837" r="14847" t="0"/>
          <a:stretch/>
        </p:blipFill>
        <p:spPr>
          <a:xfrm>
            <a:off x="6182087" y="721225"/>
            <a:ext cx="2561326" cy="2848102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6"/>
          <p:cNvSpPr txBox="1"/>
          <p:nvPr/>
        </p:nvSpPr>
        <p:spPr>
          <a:xfrm>
            <a:off x="3690750" y="1711425"/>
            <a:ext cx="22443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 Esc button toggles between these two views</a:t>
            </a:r>
            <a:endParaRPr sz="2000"/>
          </a:p>
        </p:txBody>
      </p:sp>
      <p:sp>
        <p:nvSpPr>
          <p:cNvPr id="99" name="Google Shape;99;p16"/>
          <p:cNvSpPr txBox="1"/>
          <p:nvPr/>
        </p:nvSpPr>
        <p:spPr>
          <a:xfrm>
            <a:off x="199050" y="0"/>
            <a:ext cx="7334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0B5394"/>
                </a:solidFill>
                <a:latin typeface="Oswald"/>
                <a:ea typeface="Oswald"/>
                <a:cs typeface="Oswald"/>
                <a:sym typeface="Oswald"/>
              </a:rPr>
              <a:t>2 BASIC VIEWS</a:t>
            </a:r>
            <a:endParaRPr b="1" sz="2800">
              <a:solidFill>
                <a:srgbClr val="0B5394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100" name="Google Shape;100;p16"/>
          <p:cNvCxnSpPr/>
          <p:nvPr/>
        </p:nvCxnSpPr>
        <p:spPr>
          <a:xfrm flipH="1" rot="10800000">
            <a:off x="84475" y="500525"/>
            <a:ext cx="8408400" cy="264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1" name="Google Shape;101;p16"/>
          <p:cNvSpPr txBox="1"/>
          <p:nvPr/>
        </p:nvSpPr>
        <p:spPr>
          <a:xfrm>
            <a:off x="554566" y="4053425"/>
            <a:ext cx="2731200" cy="2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</a:rPr>
              <a:t>POINT LIST VIEW</a:t>
            </a:r>
            <a:endParaRPr sz="1900">
              <a:solidFill>
                <a:schemeClr val="dk1"/>
              </a:solidFill>
            </a:endParaRPr>
          </a:p>
        </p:txBody>
      </p:sp>
      <p:sp>
        <p:nvSpPr>
          <p:cNvPr id="102" name="Google Shape;102;p16"/>
          <p:cNvSpPr txBox="1"/>
          <p:nvPr/>
        </p:nvSpPr>
        <p:spPr>
          <a:xfrm>
            <a:off x="6012225" y="4053425"/>
            <a:ext cx="2731200" cy="7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POINT DETAILS VIEW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050" y="2524450"/>
            <a:ext cx="5798425" cy="249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7"/>
          <p:cNvPicPr preferRelativeResize="0"/>
          <p:nvPr/>
        </p:nvPicPr>
        <p:blipFill rotWithShape="1">
          <a:blip r:embed="rId4">
            <a:alphaModFix/>
          </a:blip>
          <a:srcRect b="0" l="0" r="-1306" t="61473"/>
          <a:stretch/>
        </p:blipFill>
        <p:spPr>
          <a:xfrm>
            <a:off x="4446775" y="170450"/>
            <a:ext cx="4455276" cy="2354002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7"/>
          <p:cNvSpPr txBox="1"/>
          <p:nvPr/>
        </p:nvSpPr>
        <p:spPr>
          <a:xfrm>
            <a:off x="629875" y="395700"/>
            <a:ext cx="8101200" cy="22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Program NO, NAME 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Program List - F2 menu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Stores 99 programs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8"/>
          <p:cNvSpPr txBox="1"/>
          <p:nvPr/>
        </p:nvSpPr>
        <p:spPr>
          <a:xfrm>
            <a:off x="199050" y="0"/>
            <a:ext cx="7334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0B5394"/>
                </a:solidFill>
                <a:latin typeface="Oswald"/>
                <a:ea typeface="Oswald"/>
                <a:cs typeface="Oswald"/>
                <a:sym typeface="Oswald"/>
              </a:rPr>
              <a:t>ENCAPSULATION SITES (3)</a:t>
            </a:r>
            <a:endParaRPr b="1" sz="2800">
              <a:solidFill>
                <a:srgbClr val="0B5394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115" name="Google Shape;115;p18"/>
          <p:cNvCxnSpPr/>
          <p:nvPr/>
        </p:nvCxnSpPr>
        <p:spPr>
          <a:xfrm flipH="1" rot="10800000">
            <a:off x="84475" y="500525"/>
            <a:ext cx="8408400" cy="264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16" name="Google Shape;11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475" y="1037487"/>
            <a:ext cx="4317425" cy="385154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8"/>
          <p:cNvSpPr txBox="1"/>
          <p:nvPr/>
        </p:nvSpPr>
        <p:spPr>
          <a:xfrm>
            <a:off x="289737" y="615600"/>
            <a:ext cx="3906900" cy="2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FRONTSIDE STEPPED HOLES</a:t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118" name="Google Shape;11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87574" y="1037463"/>
            <a:ext cx="4723850" cy="3542876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8"/>
          <p:cNvSpPr/>
          <p:nvPr/>
        </p:nvSpPr>
        <p:spPr>
          <a:xfrm>
            <a:off x="7150000" y="2394450"/>
            <a:ext cx="450600" cy="467100"/>
          </a:xfrm>
          <a:prstGeom prst="ellipse">
            <a:avLst/>
          </a:prstGeom>
          <a:noFill/>
          <a:ln cap="flat" cmpd="sng" w="76200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18"/>
          <p:cNvSpPr/>
          <p:nvPr/>
        </p:nvSpPr>
        <p:spPr>
          <a:xfrm>
            <a:off x="7469275" y="1371600"/>
            <a:ext cx="450600" cy="467100"/>
          </a:xfrm>
          <a:prstGeom prst="ellipse">
            <a:avLst/>
          </a:prstGeom>
          <a:noFill/>
          <a:ln cap="flat" cmpd="sng" w="76200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7050" y="344425"/>
            <a:ext cx="6096000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20" title="IMG_3383.MO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39275" y="0"/>
            <a:ext cx="6604726" cy="4953550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0"/>
          <p:cNvSpPr txBox="1"/>
          <p:nvPr/>
        </p:nvSpPr>
        <p:spPr>
          <a:xfrm>
            <a:off x="123975" y="1151350"/>
            <a:ext cx="35886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0B5394"/>
                </a:solidFill>
                <a:latin typeface="Oswald"/>
                <a:ea typeface="Oswald"/>
                <a:cs typeface="Oswald"/>
                <a:sym typeface="Oswald"/>
              </a:rPr>
              <a:t>FRONTSIDE</a:t>
            </a:r>
            <a:endParaRPr b="1" sz="2800">
              <a:solidFill>
                <a:srgbClr val="0B5394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0B5394"/>
                </a:solidFill>
                <a:latin typeface="Oswald"/>
                <a:ea typeface="Oswald"/>
                <a:cs typeface="Oswald"/>
                <a:sym typeface="Oswald"/>
              </a:rPr>
              <a:t>STEPPED </a:t>
            </a:r>
            <a:br>
              <a:rPr b="1" lang="en" sz="2800">
                <a:solidFill>
                  <a:srgbClr val="0B5394"/>
                </a:solidFill>
                <a:latin typeface="Oswald"/>
                <a:ea typeface="Oswald"/>
                <a:cs typeface="Oswald"/>
                <a:sym typeface="Oswald"/>
              </a:rPr>
            </a:br>
            <a:r>
              <a:rPr b="1" lang="en" sz="2800">
                <a:solidFill>
                  <a:srgbClr val="0B5394"/>
                </a:solidFill>
                <a:latin typeface="Oswald"/>
                <a:ea typeface="Oswald"/>
                <a:cs typeface="Oswald"/>
                <a:sym typeface="Oswald"/>
              </a:rPr>
              <a:t>HOLES</a:t>
            </a:r>
            <a:endParaRPr b="1" sz="2800">
              <a:solidFill>
                <a:srgbClr val="0B5394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21"/>
          <p:cNvPicPr preferRelativeResize="0"/>
          <p:nvPr/>
        </p:nvPicPr>
        <p:blipFill rotWithShape="1">
          <a:blip r:embed="rId3">
            <a:alphaModFix/>
          </a:blip>
          <a:srcRect b="20293" l="18871" r="19255" t="0"/>
          <a:stretch/>
        </p:blipFill>
        <p:spPr>
          <a:xfrm>
            <a:off x="4757400" y="1019700"/>
            <a:ext cx="4128850" cy="3010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7800" y="977975"/>
            <a:ext cx="4419599" cy="3549922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1"/>
          <p:cNvSpPr txBox="1"/>
          <p:nvPr/>
        </p:nvSpPr>
        <p:spPr>
          <a:xfrm>
            <a:off x="458875" y="200250"/>
            <a:ext cx="4054800" cy="4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FRONTSIDE NOTCHES (6)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39" name="Google Shape;139;p21"/>
          <p:cNvSpPr/>
          <p:nvPr/>
        </p:nvSpPr>
        <p:spPr>
          <a:xfrm>
            <a:off x="3328850" y="919725"/>
            <a:ext cx="358800" cy="408900"/>
          </a:xfrm>
          <a:prstGeom prst="ellipse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21"/>
          <p:cNvSpPr/>
          <p:nvPr/>
        </p:nvSpPr>
        <p:spPr>
          <a:xfrm>
            <a:off x="4392600" y="2256850"/>
            <a:ext cx="358800" cy="408900"/>
          </a:xfrm>
          <a:prstGeom prst="ellipse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21"/>
          <p:cNvSpPr/>
          <p:nvPr/>
        </p:nvSpPr>
        <p:spPr>
          <a:xfrm>
            <a:off x="3328850" y="4194675"/>
            <a:ext cx="358800" cy="408900"/>
          </a:xfrm>
          <a:prstGeom prst="ellipse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21"/>
          <p:cNvSpPr/>
          <p:nvPr/>
        </p:nvSpPr>
        <p:spPr>
          <a:xfrm>
            <a:off x="1378800" y="4238625"/>
            <a:ext cx="358800" cy="408900"/>
          </a:xfrm>
          <a:prstGeom prst="ellipse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21"/>
          <p:cNvSpPr/>
          <p:nvPr/>
        </p:nvSpPr>
        <p:spPr>
          <a:xfrm>
            <a:off x="337800" y="2256850"/>
            <a:ext cx="358800" cy="408900"/>
          </a:xfrm>
          <a:prstGeom prst="ellipse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21"/>
          <p:cNvSpPr/>
          <p:nvPr/>
        </p:nvSpPr>
        <p:spPr>
          <a:xfrm>
            <a:off x="1378800" y="919725"/>
            <a:ext cx="358800" cy="408900"/>
          </a:xfrm>
          <a:prstGeom prst="ellipse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